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7" r:id="rId2"/>
    <p:sldId id="260" r:id="rId3"/>
    <p:sldId id="263" r:id="rId4"/>
    <p:sldId id="288" r:id="rId5"/>
    <p:sldId id="292" r:id="rId6"/>
    <p:sldId id="293" r:id="rId7"/>
    <p:sldId id="294" r:id="rId8"/>
    <p:sldId id="295" r:id="rId9"/>
    <p:sldId id="268" r:id="rId10"/>
    <p:sldId id="296" r:id="rId11"/>
    <p:sldId id="297" r:id="rId12"/>
    <p:sldId id="298" r:id="rId13"/>
    <p:sldId id="299" r:id="rId14"/>
    <p:sldId id="303" r:id="rId15"/>
    <p:sldId id="274" r:id="rId16"/>
    <p:sldId id="275" r:id="rId17"/>
    <p:sldId id="277" r:id="rId18"/>
    <p:sldId id="278" r:id="rId19"/>
    <p:sldId id="290" r:id="rId20"/>
    <p:sldId id="302" r:id="rId21"/>
    <p:sldId id="301" r:id="rId22"/>
    <p:sldId id="291" r:id="rId23"/>
    <p:sldId id="281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>
      <p:cViewPr varScale="1">
        <p:scale>
          <a:sx n="113" d="100"/>
          <a:sy n="113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panic\Documents\Sanja\2014\M&amp;E\grafovi%20za%20podatke%20iz%20MIC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panic\Documents\Sanja\2014\M&amp;E\grafovi%20za%20podatke%20iz%20M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Sva djeca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Sheet1!$B$3:$B$6</c:f>
              <c:strCache>
                <c:ptCount val="4"/>
                <c:pt idx="0">
                  <c:v>Pothranjenost</c:v>
                </c:pt>
                <c:pt idx="1">
                  <c:v>Zaostalost u rastu</c:v>
                </c:pt>
                <c:pt idx="2">
                  <c:v>Zaostalost u težini u odnosu na visinu</c:v>
                </c:pt>
                <c:pt idx="3">
                  <c:v>Preuhranjenost</c:v>
                </c:pt>
              </c:strCache>
            </c:strRef>
          </c:cat>
          <c:val>
            <c:numRef>
              <c:f>Sheet1!$C$3:$C$6</c:f>
              <c:numCache>
                <c:formatCode>General</c:formatCode>
                <c:ptCount val="4"/>
                <c:pt idx="0">
                  <c:v>1.6</c:v>
                </c:pt>
                <c:pt idx="1">
                  <c:v>8.9</c:v>
                </c:pt>
                <c:pt idx="2">
                  <c:v>2.2999999999999998</c:v>
                </c:pt>
                <c:pt idx="3">
                  <c:v>17.399999999999999</c:v>
                </c:pt>
              </c:numCache>
            </c:numRef>
          </c:val>
        </c:ser>
        <c:ser>
          <c:idx val="1"/>
          <c:order val="1"/>
          <c:tx>
            <c:strRef>
              <c:f>Sheet1!$D$2</c:f>
              <c:strCache>
                <c:ptCount val="1"/>
                <c:pt idx="0">
                  <c:v>Romi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FF99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Sheet1!$B$3:$B$6</c:f>
              <c:strCache>
                <c:ptCount val="4"/>
                <c:pt idx="0">
                  <c:v>Pothranjenost</c:v>
                </c:pt>
                <c:pt idx="1">
                  <c:v>Zaostalost u rastu</c:v>
                </c:pt>
                <c:pt idx="2">
                  <c:v>Zaostalost u težini u odnosu na visinu</c:v>
                </c:pt>
                <c:pt idx="3">
                  <c:v>Preuhranjenost</c:v>
                </c:pt>
              </c:strCache>
            </c:strRef>
          </c:cat>
          <c:val>
            <c:numRef>
              <c:f>Sheet1!$D$3:$D$6</c:f>
              <c:numCache>
                <c:formatCode>General</c:formatCode>
                <c:ptCount val="4"/>
                <c:pt idx="0">
                  <c:v>8.8000000000000007</c:v>
                </c:pt>
                <c:pt idx="1">
                  <c:v>21.1</c:v>
                </c:pt>
                <c:pt idx="2">
                  <c:v>8.3000000000000007</c:v>
                </c:pt>
                <c:pt idx="3">
                  <c:v>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2921216"/>
        <c:axId val="92931200"/>
      </c:barChart>
      <c:catAx>
        <c:axId val="92921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931200"/>
        <c:crosses val="autoZero"/>
        <c:auto val="1"/>
        <c:lblAlgn val="ctr"/>
        <c:lblOffset val="100"/>
        <c:noMultiLvlLbl val="0"/>
      </c:catAx>
      <c:valAx>
        <c:axId val="92931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2921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Sheet1!$C$3</c:f>
              <c:strCache>
                <c:ptCount val="1"/>
                <c:pt idx="0">
                  <c:v>2011/2012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E945D2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2.1458098987626562E-2"/>
                  <c:y val="-2.806032660894488E-3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dirty="0" smtClean="0">
                        <a:solidFill>
                          <a:srgbClr val="00B050"/>
                        </a:solidFill>
                      </a:rPr>
                      <a:t>2011/2012</a:t>
                    </a:r>
                    <a:r>
                      <a:rPr lang="en-US" sz="1100" b="1" dirty="0" smtClean="0">
                        <a:solidFill>
                          <a:srgbClr val="00B050"/>
                        </a:solidFill>
                      </a:rPr>
                      <a:t> </a:t>
                    </a:r>
                    <a:fld id="{16975331-E3D6-4E0E-8355-4858A9B67F0A}" type="VALUE">
                      <a:rPr lang="en-US" sz="1400" b="1" baseline="0" smtClean="0">
                        <a:solidFill>
                          <a:srgbClr val="00B050"/>
                        </a:solidFill>
                      </a:rPr>
                      <a:pPr/>
                      <a:t>[VALUE]</a:t>
                    </a:fld>
                    <a:endParaRPr lang="en-US" sz="1100" b="1" dirty="0" smtClean="0">
                      <a:solidFill>
                        <a:srgbClr val="00B05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159237907761528"/>
                      <c:h val="0.11802173371722217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E945D2"/>
                        </a:solidFill>
                      </a:rPr>
                      <a:t>MICS 3</a:t>
                    </a:r>
                  </a:p>
                  <a:p>
                    <a:r>
                      <a:rPr lang="en-US" b="1" dirty="0" smtClean="0">
                        <a:solidFill>
                          <a:srgbClr val="E945D2"/>
                        </a:solidFill>
                      </a:rPr>
                      <a:t> </a:t>
                    </a:r>
                    <a:fld id="{77AACD08-84CD-4885-9268-59817342B6FB}" type="VALUE">
                      <a:rPr lang="en-US" b="1" smtClean="0">
                        <a:solidFill>
                          <a:srgbClr val="E945D2"/>
                        </a:solidFill>
                      </a:rPr>
                      <a:pPr/>
                      <a:t>[VALUE]</a:t>
                    </a:fld>
                    <a:endParaRPr lang="en-US" b="1" dirty="0" smtClean="0">
                      <a:solidFill>
                        <a:srgbClr val="E945D2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Sheet1!$B$4:$B$6</c:f>
              <c:strCache>
                <c:ptCount val="2"/>
                <c:pt idx="0">
                  <c:v>Access to minimum 3 month pre-school education programme prior to first grade</c:v>
                </c:pt>
                <c:pt idx="1">
                  <c:v>Attendance at early childhood education</c:v>
                </c:pt>
              </c:strCache>
              <c:extLst/>
            </c:strRef>
          </c:cat>
          <c:val>
            <c:numRef>
              <c:f>Sheet1!$C$4:$C$6</c:f>
              <c:numCache>
                <c:formatCode>General</c:formatCode>
                <c:ptCount val="2"/>
                <c:pt idx="0" formatCode="0.0">
                  <c:v>31.336363636363629</c:v>
                </c:pt>
                <c:pt idx="1">
                  <c:v>6.4</c:v>
                </c:pt>
              </c:numCache>
              <c:extLst/>
            </c:numRef>
          </c:val>
        </c:ser>
        <c:ser>
          <c:idx val="1"/>
          <c:order val="1"/>
          <c:tx>
            <c:strRef>
              <c:f>Sheet1!$D$3</c:f>
              <c:strCache>
                <c:ptCount val="1"/>
                <c:pt idx="0">
                  <c:v>2012/2013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1.1279989094874557E-2"/>
                  <c:y val="-2.1218890680033395E-17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baseline="0" dirty="0" smtClean="0">
                        <a:solidFill>
                          <a:srgbClr val="FF9900"/>
                        </a:solidFill>
                      </a:rPr>
                      <a:t>2012/2013 </a:t>
                    </a:r>
                    <a:fld id="{E1D83F0B-7682-46BA-8F51-0E6A3800FB83}" type="VALUE">
                      <a:rPr lang="en-US" sz="1400" b="1" baseline="0" smtClean="0">
                        <a:solidFill>
                          <a:srgbClr val="FF9900"/>
                        </a:solidFill>
                      </a:rPr>
                      <a:pPr/>
                      <a:t>[VALUE]</a:t>
                    </a:fld>
                    <a:endParaRPr lang="en-US" sz="1400" b="1" baseline="0" dirty="0" smtClean="0">
                      <a:solidFill>
                        <a:srgbClr val="FF99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630952380952384"/>
                      <c:h val="0.10432829433205706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00B0F0"/>
                        </a:solidFill>
                      </a:rPr>
                      <a:t>MICS 4</a:t>
                    </a:r>
                  </a:p>
                  <a:p>
                    <a:r>
                      <a:rPr lang="en-US" b="1" dirty="0" smtClean="0">
                        <a:solidFill>
                          <a:srgbClr val="00B0F0"/>
                        </a:solidFill>
                      </a:rPr>
                      <a:t> </a:t>
                    </a:r>
                    <a:fld id="{D0D51E20-50A1-42C1-B5DE-9C63400C11E0}" type="VALUE">
                      <a:rPr lang="en-US" b="1" smtClean="0">
                        <a:solidFill>
                          <a:srgbClr val="00B0F0"/>
                        </a:solidFill>
                      </a:rPr>
                      <a:pPr/>
                      <a:t>[VALUE]</a:t>
                    </a:fld>
                    <a:endParaRPr lang="en-US" b="1" dirty="0" smtClean="0">
                      <a:solidFill>
                        <a:srgbClr val="00B0F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Sheet1!$B$4:$B$6</c:f>
              <c:strCache>
                <c:ptCount val="2"/>
                <c:pt idx="0">
                  <c:v>Access to minimum 3 month pre-school education programme prior to first grade</c:v>
                </c:pt>
                <c:pt idx="1">
                  <c:v>Attendance at early childhood education</c:v>
                </c:pt>
              </c:strCache>
              <c:extLst/>
            </c:strRef>
          </c:cat>
          <c:val>
            <c:numRef>
              <c:f>Sheet1!$D$4:$D$6</c:f>
              <c:numCache>
                <c:formatCode>General</c:formatCode>
                <c:ptCount val="2"/>
                <c:pt idx="0" formatCode="0.0">
                  <c:v>45.512121212121237</c:v>
                </c:pt>
                <c:pt idx="1">
                  <c:v>13.1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3272320"/>
        <c:axId val="93302784"/>
      </c:barChart>
      <c:catAx>
        <c:axId val="93272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302784"/>
        <c:crosses val="autoZero"/>
        <c:auto val="1"/>
        <c:lblAlgn val="ctr"/>
        <c:lblOffset val="100"/>
        <c:noMultiLvlLbl val="0"/>
      </c:catAx>
      <c:valAx>
        <c:axId val="9330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272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BiH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1"/>
                <c:pt idx="0">
                  <c:v>Neto stopa završavanja osnovnog školovanja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1"/>
                <c:pt idx="0">
                  <c:v>92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ROMI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1"/>
                <c:pt idx="0">
                  <c:v>Neto stopa završavanja osnovnog školovanja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1"/>
                <c:pt idx="0">
                  <c:v>Neto stopa završavanja osnovnog školovanja</c:v>
                </c:pt>
              </c:strCache>
            </c:strRef>
          </c:cat>
          <c:val>
            <c:numRef>
              <c:f>Sheet1!$D$2:$D$5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339136"/>
        <c:axId val="39340672"/>
      </c:barChart>
      <c:catAx>
        <c:axId val="39339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9340672"/>
        <c:crosses val="autoZero"/>
        <c:auto val="1"/>
        <c:lblAlgn val="ctr"/>
        <c:lblOffset val="100"/>
        <c:noMultiLvlLbl val="0"/>
      </c:catAx>
      <c:valAx>
        <c:axId val="39340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93391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Sheet1!$C$27:$C$28</c:f>
              <c:strCache>
                <c:ptCount val="2"/>
                <c:pt idx="1">
                  <c:v>Sva djeca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Sheet1!$B$29:$B$31</c:f>
              <c:strCache>
                <c:ptCount val="3"/>
                <c:pt idx="0">
                  <c:v>Ukupno</c:v>
                </c:pt>
                <c:pt idx="1">
                  <c:v>Dječaci </c:v>
                </c:pt>
                <c:pt idx="2">
                  <c:v>Djevojčice</c:v>
                </c:pt>
              </c:strCache>
            </c:strRef>
          </c:cat>
          <c:val>
            <c:numRef>
              <c:f>Sheet1!$C$29:$C$31</c:f>
              <c:numCache>
                <c:formatCode>General</c:formatCode>
                <c:ptCount val="3"/>
                <c:pt idx="0">
                  <c:v>91.8</c:v>
                </c:pt>
                <c:pt idx="1">
                  <c:v>90.4</c:v>
                </c:pt>
                <c:pt idx="2">
                  <c:v>93.1</c:v>
                </c:pt>
              </c:numCache>
            </c:numRef>
          </c:val>
        </c:ser>
        <c:ser>
          <c:idx val="1"/>
          <c:order val="1"/>
          <c:tx>
            <c:strRef>
              <c:f>Sheet1!$D$27:$D$28</c:f>
              <c:strCache>
                <c:ptCount val="2"/>
                <c:pt idx="1">
                  <c:v>Romi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rgbClr val="FF99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Sheet1!$B$29:$B$31</c:f>
              <c:strCache>
                <c:ptCount val="3"/>
                <c:pt idx="0">
                  <c:v>Ukupno</c:v>
                </c:pt>
                <c:pt idx="1">
                  <c:v>Dječaci </c:v>
                </c:pt>
                <c:pt idx="2">
                  <c:v>Djevojčice</c:v>
                </c:pt>
              </c:strCache>
            </c:strRef>
          </c:cat>
          <c:val>
            <c:numRef>
              <c:f>Sheet1!$D$29:$D$31</c:f>
              <c:numCache>
                <c:formatCode>General</c:formatCode>
                <c:ptCount val="3"/>
                <c:pt idx="0">
                  <c:v>22.6</c:v>
                </c:pt>
                <c:pt idx="1">
                  <c:v>26.6</c:v>
                </c:pt>
                <c:pt idx="2" formatCode="0.0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3322240"/>
        <c:axId val="100561664"/>
      </c:barChart>
      <c:catAx>
        <c:axId val="9332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561664"/>
        <c:crosses val="autoZero"/>
        <c:auto val="1"/>
        <c:lblAlgn val="ctr"/>
        <c:lblOffset val="100"/>
        <c:noMultiLvlLbl val="0"/>
      </c:catAx>
      <c:valAx>
        <c:axId val="100561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322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715F25B-E89A-4026-AC88-8C895339D63D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C6B28DE-E7D7-4224-8C5F-11A1BF944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224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EB0EBFA-E794-43D9-AD9C-B014D76BB120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6F7B5D3-5FE7-4C1D-86FE-2761E1B554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134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CCFB4-9151-409F-B2E2-89D98280B1A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988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3" indent="-230183"/>
            <a:endParaRPr lang="bs-Latn-BA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35" indent="-285744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2977" indent="-228595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168" indent="-228595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359" indent="-228595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550" indent="-2285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740" indent="-2285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8932" indent="-2285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122" indent="-22859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7948A391-1557-4E32-956B-4F0B20D5523E}" type="slidenum">
              <a:rPr lang="bs-Latn-BA" smtClean="0">
                <a:solidFill>
                  <a:prstClr val="black"/>
                </a:solidFill>
              </a:rPr>
              <a:pPr eaLnBrk="1" hangingPunct="1"/>
              <a:t>8</a:t>
            </a:fld>
            <a:endParaRPr lang="bs-Latn-BA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889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s-Latn-BA" b="1" smtClean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734B00E4-7554-42BF-B1A7-D098EAB3FDC9}" type="slidenum">
              <a:rPr lang="bs-Latn-BA"/>
              <a:pPr eaLnBrk="1" hangingPunct="1"/>
              <a:t>10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814083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bs-Latn-BA" altLang="en-US" smtClean="0"/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E1CDF22E-E90F-4C0F-A3D4-5DA6133329FE}" type="slidenum">
              <a:rPr lang="bs-Latn-BA" altLang="en-US">
                <a:latin typeface="Arial" panose="020B0604020202020204" pitchFamily="34" charset="0"/>
              </a:rPr>
              <a:pPr eaLnBrk="1" hangingPunct="1"/>
              <a:t>16</a:t>
            </a:fld>
            <a:endParaRPr lang="bs-Latn-BA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096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4562" indent="-234562">
              <a:spcBef>
                <a:spcPct val="0"/>
              </a:spcBef>
            </a:pPr>
            <a:endParaRPr lang="bs-Latn-BA" altLang="en-US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25655FF7-DECE-45D1-ACC9-ED253E2E395A}" type="slidenum">
              <a:rPr lang="bs-Latn-BA" altLang="en-US">
                <a:latin typeface="Arial" panose="020B0604020202020204" pitchFamily="34" charset="0"/>
              </a:rPr>
              <a:pPr eaLnBrk="1" hangingPunct="1"/>
              <a:t>17</a:t>
            </a:fld>
            <a:endParaRPr lang="bs-Latn-BA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311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bs-Latn-BA" altLang="en-US" smtClean="0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BE88262F-9030-41CE-98D2-F795322E19FF}" type="slidenum">
              <a:rPr lang="bs-Latn-BA" altLang="en-US">
                <a:latin typeface="Arial" panose="020B0604020202020204" pitchFamily="34" charset="0"/>
              </a:rPr>
              <a:pPr eaLnBrk="1" hangingPunct="1"/>
              <a:t>18</a:t>
            </a:fld>
            <a:endParaRPr lang="bs-Latn-BA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211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8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23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67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74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07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9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6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8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73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54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7B928-FF05-4680-B9E6-9CBF46CCBEEC}" type="datetimeFigureOut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9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ansmonee.org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b="1" dirty="0" smtClean="0">
                <a:solidFill>
                  <a:srgbClr val="00B0F0"/>
                </a:solidFill>
                <a:latin typeface="Calibri" pitchFamily="34" charset="0"/>
              </a:rPr>
              <a:t>STANJE PRAVA DJECE U</a:t>
            </a:r>
            <a:r>
              <a:rPr lang="en-GB" b="1" dirty="0" smtClean="0">
                <a:solidFill>
                  <a:srgbClr val="00B0F0"/>
                </a:solidFill>
                <a:latin typeface="Calibri" pitchFamily="34" charset="0"/>
              </a:rPr>
              <a:t/>
            </a:r>
            <a:br>
              <a:rPr lang="en-GB" b="1" dirty="0" smtClean="0">
                <a:solidFill>
                  <a:srgbClr val="00B0F0"/>
                </a:solidFill>
                <a:latin typeface="Calibri" pitchFamily="34" charset="0"/>
              </a:rPr>
            </a:br>
            <a:r>
              <a:rPr lang="en-GB" b="1" dirty="0" smtClean="0">
                <a:solidFill>
                  <a:srgbClr val="00B0F0"/>
                </a:solidFill>
                <a:latin typeface="Calibri" pitchFamily="34" charset="0"/>
              </a:rPr>
              <a:t>BOSNI</a:t>
            </a:r>
            <a:r>
              <a:rPr lang="bs-Latn-BA" b="1" dirty="0" smtClean="0">
                <a:solidFill>
                  <a:srgbClr val="00B0F0"/>
                </a:solidFill>
                <a:latin typeface="Calibri" pitchFamily="34" charset="0"/>
              </a:rPr>
              <a:t> I</a:t>
            </a:r>
            <a:r>
              <a:rPr lang="en-GB" b="1" dirty="0" smtClean="0">
                <a:solidFill>
                  <a:srgbClr val="00B0F0"/>
                </a:solidFill>
                <a:latin typeface="Calibri" pitchFamily="34" charset="0"/>
              </a:rPr>
              <a:t> HER</a:t>
            </a:r>
            <a:r>
              <a:rPr lang="bs-Latn-BA" b="1" dirty="0" smtClean="0">
                <a:solidFill>
                  <a:srgbClr val="00B0F0"/>
                </a:solidFill>
                <a:latin typeface="Calibri" pitchFamily="34" charset="0"/>
              </a:rPr>
              <a:t>C</a:t>
            </a:r>
            <a:r>
              <a:rPr lang="en-GB" b="1" dirty="0" smtClean="0">
                <a:solidFill>
                  <a:srgbClr val="00B0F0"/>
                </a:solidFill>
                <a:latin typeface="Calibri" pitchFamily="34" charset="0"/>
              </a:rPr>
              <a:t>EGOVIN</a:t>
            </a:r>
            <a:r>
              <a:rPr lang="bs-Latn-BA" b="1" dirty="0" smtClean="0">
                <a:solidFill>
                  <a:srgbClr val="00B0F0"/>
                </a:solidFill>
                <a:latin typeface="Calibri" pitchFamily="34" charset="0"/>
              </a:rPr>
              <a:t>I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131" y="1600200"/>
            <a:ext cx="4981337" cy="3299978"/>
          </a:xfrm>
          <a:prstGeom prst="rect">
            <a:avLst/>
          </a:prstGeom>
        </p:spPr>
      </p:pic>
      <p:pic>
        <p:nvPicPr>
          <p:cNvPr id="6" name="Content Placeholder 3" descr="C:\Users\nela\Desktop\255087_10151169774833865_1838634724_n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4400" y="4942832"/>
            <a:ext cx="3124199" cy="160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83360" y="5517883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Sarajevo, 14</a:t>
            </a:r>
            <a:r>
              <a:rPr lang="bs-Latn-BA" dirty="0" smtClean="0"/>
              <a:t>.04.2016.</a:t>
            </a:r>
            <a:r>
              <a:rPr lang="en-US" dirty="0" smtClean="0"/>
              <a:t> </a:t>
            </a:r>
            <a:r>
              <a:rPr lang="en-US" dirty="0" smtClean="0"/>
              <a:t>god</a:t>
            </a:r>
            <a:r>
              <a:rPr lang="bs-Latn-BA" dirty="0" smtClean="0"/>
              <a:t>ine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73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338138" y="142875"/>
            <a:ext cx="8229600" cy="1143000"/>
          </a:xfrm>
        </p:spPr>
        <p:txBody>
          <a:bodyPr/>
          <a:lstStyle/>
          <a:p>
            <a:r>
              <a:rPr lang="bs-Latn-BA" sz="2800" b="1" dirty="0">
                <a:solidFill>
                  <a:srgbClr val="00B0F0"/>
                </a:solidFill>
              </a:rPr>
              <a:t>Prava djece na  </a:t>
            </a:r>
            <a:r>
              <a:rPr lang="bs-Latn-BA" sz="2800" b="1" dirty="0" smtClean="0">
                <a:solidFill>
                  <a:srgbClr val="00B0F0"/>
                </a:solidFill>
              </a:rPr>
              <a:t>rano učenje: </a:t>
            </a:r>
            <a:r>
              <a:rPr lang="en-US" sz="2800" b="1" dirty="0" smtClean="0">
                <a:solidFill>
                  <a:srgbClr val="00B0F0"/>
                </a:solidFill>
              </a:rPr>
              <a:t/>
            </a:r>
            <a:br>
              <a:rPr lang="en-US" sz="2800" b="1" dirty="0" smtClean="0">
                <a:solidFill>
                  <a:srgbClr val="00B0F0"/>
                </a:solidFill>
              </a:rPr>
            </a:br>
            <a:r>
              <a:rPr lang="hr-HR" sz="2800" b="1" dirty="0" smtClean="0">
                <a:solidFill>
                  <a:srgbClr val="00B0F0"/>
                </a:solidFill>
              </a:rPr>
              <a:t>Pohađanje programa obrazovanja u ranom djetinjstvu</a:t>
            </a:r>
            <a:endParaRPr lang="bs-Latn-BA" sz="2800" dirty="0" smtClean="0">
              <a:solidFill>
                <a:srgbClr val="00B0F0"/>
              </a:solidFill>
            </a:endParaRPr>
          </a:p>
        </p:txBody>
      </p:sp>
      <p:pic>
        <p:nvPicPr>
          <p:cNvPr id="41987" name="Picture 2" descr="C:\Documents and Settings\Cabric\My Documents\bh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57375"/>
            <a:ext cx="6156325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3" descr="C:\Documents and Settings\Cabric\My Documents\bh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143125"/>
            <a:ext cx="2116138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TextBox 7"/>
          <p:cNvSpPr txBox="1">
            <a:spLocks noChangeArrowheads="1"/>
          </p:cNvSpPr>
          <p:nvPr/>
        </p:nvSpPr>
        <p:spPr bwMode="auto">
          <a:xfrm>
            <a:off x="195263" y="4572000"/>
            <a:ext cx="207168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bs-Latn-BA" b="1" dirty="0">
                <a:solidFill>
                  <a:srgbClr val="FF9933"/>
                </a:solidFill>
              </a:rPr>
              <a:t>Samo 13% djece uzrasta 3-5 godina</a:t>
            </a:r>
          </a:p>
          <a:p>
            <a:pPr eaLnBrk="1" hangingPunct="1"/>
            <a:r>
              <a:rPr lang="bs-Latn-BA" b="1" dirty="0">
                <a:solidFill>
                  <a:srgbClr val="FF9933"/>
                </a:solidFill>
              </a:rPr>
              <a:t>pohađa neku vrstu organiziranog programa obrazovanja u ranom djetinjstvu</a:t>
            </a:r>
          </a:p>
        </p:txBody>
      </p:sp>
      <p:pic>
        <p:nvPicPr>
          <p:cNvPr id="4199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6429375"/>
            <a:ext cx="1071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xplosion 1 6"/>
          <p:cNvSpPr/>
          <p:nvPr/>
        </p:nvSpPr>
        <p:spPr>
          <a:xfrm rot="698662">
            <a:off x="6524625" y="952500"/>
            <a:ext cx="2543175" cy="1809750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s-Latn-BA" sz="2400" b="1" dirty="0">
                <a:solidFill>
                  <a:srgbClr val="00B0F0"/>
                </a:solidFill>
              </a:rPr>
              <a:t>2% za Rome</a:t>
            </a:r>
            <a:endParaRPr 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72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2800" b="1" dirty="0">
                <a:solidFill>
                  <a:srgbClr val="00B0F0"/>
                </a:solidFill>
              </a:rPr>
              <a:t>Prava djece na rano učenje : </a:t>
            </a:r>
            <a:r>
              <a:rPr lang="en-US" sz="2800" b="1" dirty="0" smtClean="0">
                <a:solidFill>
                  <a:srgbClr val="00B0F0"/>
                </a:solidFill>
              </a:rPr>
              <a:t/>
            </a:r>
            <a:br>
              <a:rPr lang="en-US" sz="2800" b="1" dirty="0" smtClean="0">
                <a:solidFill>
                  <a:srgbClr val="00B0F0"/>
                </a:solidFill>
              </a:rPr>
            </a:br>
            <a:r>
              <a:rPr lang="sr-Latn-CS" sz="2800" b="1" dirty="0" smtClean="0">
                <a:solidFill>
                  <a:srgbClr val="00B0F0"/>
                </a:solidFill>
              </a:rPr>
              <a:t>Inkluzivno predškolsko vaspitanje i obrazovanje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1417638"/>
            <a:ext cx="4419600" cy="5135562"/>
          </a:xfrm>
        </p:spPr>
        <p:txBody>
          <a:bodyPr>
            <a:normAutofit/>
          </a:bodyPr>
          <a:lstStyle/>
          <a:p>
            <a:r>
              <a:rPr lang="en-US" sz="2600" dirty="0" err="1" smtClean="0"/>
              <a:t>Iako</a:t>
            </a:r>
            <a:r>
              <a:rPr lang="en-US" sz="2600" dirty="0" smtClean="0"/>
              <a:t> je</a:t>
            </a:r>
            <a:r>
              <a:rPr lang="sr-Latn-CS" sz="2600" dirty="0" smtClean="0"/>
              <a:t> </a:t>
            </a:r>
            <a:r>
              <a:rPr lang="sr-Latn-CS" sz="2600" b="1" dirty="0" smtClean="0">
                <a:solidFill>
                  <a:srgbClr val="00B0F0"/>
                </a:solidFill>
              </a:rPr>
              <a:t>stopa</a:t>
            </a:r>
            <a:r>
              <a:rPr lang="sr-Latn-CS" sz="2600" dirty="0" smtClean="0">
                <a:solidFill>
                  <a:srgbClr val="00B0F0"/>
                </a:solidFill>
              </a:rPr>
              <a:t> </a:t>
            </a:r>
            <a:r>
              <a:rPr lang="sr-Latn-CS" sz="2600" b="1" dirty="0" smtClean="0">
                <a:solidFill>
                  <a:srgbClr val="00B0F0"/>
                </a:solidFill>
              </a:rPr>
              <a:t>upisa </a:t>
            </a:r>
            <a:r>
              <a:rPr lang="sr-Latn-CS" sz="2600" b="1" dirty="0" smtClean="0">
                <a:solidFill>
                  <a:srgbClr val="0099FF"/>
                </a:solidFill>
              </a:rPr>
              <a:t>u predškolske ustanove</a:t>
            </a:r>
            <a:r>
              <a:rPr lang="en-US" sz="2600" b="1" dirty="0" smtClean="0">
                <a:solidFill>
                  <a:srgbClr val="0099FF"/>
                </a:solidFill>
              </a:rPr>
              <a:t> </a:t>
            </a:r>
            <a:r>
              <a:rPr lang="en-US" sz="2600" b="1" dirty="0" err="1" smtClean="0">
                <a:solidFill>
                  <a:srgbClr val="0099FF"/>
                </a:solidFill>
              </a:rPr>
              <a:t>pove</a:t>
            </a:r>
            <a:r>
              <a:rPr lang="bs-Latn-BA" sz="2600" b="1" dirty="0" smtClean="0">
                <a:solidFill>
                  <a:srgbClr val="0099FF"/>
                </a:solidFill>
              </a:rPr>
              <a:t>ćana, i dalje je preniska</a:t>
            </a:r>
          </a:p>
          <a:p>
            <a:r>
              <a:rPr lang="sr-Latn-CS" sz="2600" dirty="0" smtClean="0"/>
              <a:t>Povećan pristup minimalnom </a:t>
            </a:r>
            <a:r>
              <a:rPr lang="sr-Latn-CS" sz="2600" b="1" dirty="0" err="1" smtClean="0">
                <a:solidFill>
                  <a:srgbClr val="0099FF"/>
                </a:solidFill>
              </a:rPr>
              <a:t>tromjesečnom</a:t>
            </a:r>
            <a:r>
              <a:rPr lang="sr-Latn-CS" sz="2600" b="1" dirty="0" smtClean="0">
                <a:solidFill>
                  <a:srgbClr val="0099FF"/>
                </a:solidFill>
              </a:rPr>
              <a:t> predškolskom programu </a:t>
            </a:r>
            <a:r>
              <a:rPr lang="sr-Latn-CS" sz="2600" dirty="0" smtClean="0"/>
              <a:t>prije polaska u prvi razred </a:t>
            </a:r>
            <a:r>
              <a:rPr lang="en-US" sz="2600" dirty="0" smtClean="0"/>
              <a:t> </a:t>
            </a:r>
            <a:endParaRPr lang="bs-Latn-BA" sz="2600" dirty="0"/>
          </a:p>
          <a:p>
            <a:r>
              <a:rPr lang="sr-Latn-CS" sz="2600" dirty="0" smtClean="0"/>
              <a:t>Početni napredak u inkluziji </a:t>
            </a:r>
            <a:r>
              <a:rPr lang="bs-Latn-BA" sz="2600" b="1" dirty="0" smtClean="0">
                <a:solidFill>
                  <a:srgbClr val="0099FF"/>
                </a:solidFill>
              </a:rPr>
              <a:t>djece sa smetnjama u </a:t>
            </a:r>
            <a:r>
              <a:rPr lang="bs-Latn-BA" sz="2600" b="1" dirty="0" smtClean="0">
                <a:solidFill>
                  <a:srgbClr val="0099FF"/>
                </a:solidFill>
              </a:rPr>
              <a:t>razvitku </a:t>
            </a:r>
            <a:r>
              <a:rPr lang="bs-Latn-BA" sz="2600" b="1" dirty="0" smtClean="0">
                <a:solidFill>
                  <a:srgbClr val="0099FF"/>
                </a:solidFill>
              </a:rPr>
              <a:t>i romske djece, </a:t>
            </a:r>
            <a:r>
              <a:rPr lang="bs-Latn-BA" sz="2600" dirty="0" smtClean="0"/>
              <a:t>ali još mnogo se treba činiti!</a:t>
            </a:r>
            <a:r>
              <a:rPr lang="en-US" sz="2600" dirty="0" smtClean="0"/>
              <a:t> </a:t>
            </a:r>
            <a:endParaRPr lang="en-US" sz="2600" dirty="0"/>
          </a:p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4648200" y="1600200"/>
          <a:ext cx="42672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029200" y="5334000"/>
            <a:ext cx="2057400" cy="914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Pristup</a:t>
            </a:r>
            <a:r>
              <a:rPr lang="en-US" sz="1400" dirty="0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minimalnom</a:t>
            </a:r>
            <a:r>
              <a:rPr lang="en-US" sz="1400" dirty="0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tromjesečnom</a:t>
            </a:r>
            <a:r>
              <a:rPr lang="en-US" sz="1400" dirty="0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programu</a:t>
            </a:r>
            <a:r>
              <a:rPr lang="en-US" sz="1400" dirty="0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predškolskog</a:t>
            </a:r>
            <a:r>
              <a:rPr lang="en-US" sz="1400" dirty="0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obrazovanja</a:t>
            </a:r>
            <a:r>
              <a:rPr lang="en-US" sz="1400" dirty="0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prije</a:t>
            </a:r>
            <a:r>
              <a:rPr lang="en-US" sz="1400" dirty="0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polaska</a:t>
            </a:r>
            <a:r>
              <a:rPr lang="en-US" sz="1400" dirty="0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 </a:t>
            </a: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školu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7086600" y="5334000"/>
            <a:ext cx="1828800" cy="58785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Obrazovanje</a:t>
            </a:r>
            <a:r>
              <a:rPr lang="en-US" sz="1400" dirty="0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 </a:t>
            </a: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ranom</a:t>
            </a:r>
            <a:r>
              <a:rPr lang="en-US" sz="1400" dirty="0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59595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djetinjstvu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709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bs-Latn-BA" sz="2800" b="1" dirty="0">
                <a:solidFill>
                  <a:srgbClr val="00B0F0"/>
                </a:solidFill>
              </a:rPr>
              <a:t>Prava djece na  </a:t>
            </a:r>
            <a:r>
              <a:rPr lang="bs-Latn-BA" sz="2800" b="1" dirty="0" smtClean="0">
                <a:solidFill>
                  <a:srgbClr val="00B0F0"/>
                </a:solidFill>
              </a:rPr>
              <a:t>obrazovanje: </a:t>
            </a:r>
            <a:r>
              <a:rPr lang="en-US" sz="2800" b="1" dirty="0">
                <a:solidFill>
                  <a:srgbClr val="00B0F0"/>
                </a:solidFill>
              </a:rPr>
              <a:t/>
            </a:r>
            <a:br>
              <a:rPr lang="en-US" sz="2800" b="1" dirty="0">
                <a:solidFill>
                  <a:srgbClr val="00B0F0"/>
                </a:solidFill>
              </a:rPr>
            </a:br>
            <a:r>
              <a:rPr lang="en-US" sz="2800" b="1" dirty="0" smtClean="0">
                <a:solidFill>
                  <a:srgbClr val="00B0F0"/>
                </a:solidFill>
              </a:rPr>
              <a:t>Net</a:t>
            </a:r>
            <a:r>
              <a:rPr lang="sr-Latn-CS" sz="2800" b="1" dirty="0" smtClean="0">
                <a:solidFill>
                  <a:srgbClr val="00B0F0"/>
                </a:solidFill>
              </a:rPr>
              <a:t>o stopa završavanja osnovnog školovanja</a:t>
            </a:r>
            <a:endParaRPr lang="en-US" sz="2800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534400" cy="4983163"/>
          </a:xfrm>
        </p:spPr>
        <p:txBody>
          <a:bodyPr/>
          <a:lstStyle/>
          <a:p>
            <a:pPr marL="0" indent="0" algn="ctr">
              <a:buNone/>
            </a:pPr>
            <a:r>
              <a:rPr lang="sr-Latn-BA" sz="1200" dirty="0" smtClean="0">
                <a:solidFill>
                  <a:prstClr val="black"/>
                </a:solidFill>
                <a:ea typeface="+mj-ea"/>
                <a:cs typeface="+mj-cs"/>
              </a:rPr>
              <a:t>Omjer ukupnog broja učenika uzrasta za završavanje osnovne škole koji po prvi put kreću u završni razred osnovne škole, u odnosu na broj istog uzrasta na početku tekuće (ili </a:t>
            </a:r>
            <a:r>
              <a:rPr lang="sr-Latn-BA" sz="1200" dirty="0" smtClean="0">
                <a:solidFill>
                  <a:prstClr val="black"/>
                </a:solidFill>
                <a:ea typeface="+mj-ea"/>
                <a:cs typeface="+mj-cs"/>
              </a:rPr>
              <a:t>posljednje</a:t>
            </a:r>
            <a:r>
              <a:rPr lang="sr-Latn-BA" sz="1200" dirty="0" smtClean="0">
                <a:solidFill>
                  <a:prstClr val="black"/>
                </a:solidFill>
                <a:ea typeface="+mj-ea"/>
                <a:cs typeface="+mj-cs"/>
              </a:rPr>
              <a:t>) školske godine. </a:t>
            </a:r>
            <a:endParaRPr lang="sr-Latn-BA" sz="2400" dirty="0" smtClean="0"/>
          </a:p>
          <a:p>
            <a:r>
              <a:rPr lang="en-US" sz="2400" dirty="0" smtClean="0"/>
              <a:t>40% </a:t>
            </a:r>
            <a:r>
              <a:rPr lang="sr-Latn-CS" sz="2400" dirty="0" smtClean="0"/>
              <a:t>među </a:t>
            </a:r>
            <a:r>
              <a:rPr lang="en-US" sz="2400" dirty="0" smtClean="0"/>
              <a:t>Rom</a:t>
            </a:r>
            <a:r>
              <a:rPr lang="sr-Latn-CS" sz="2400" dirty="0" smtClean="0"/>
              <a:t>im</a:t>
            </a:r>
            <a:r>
              <a:rPr lang="en-US" sz="2400" dirty="0" smtClean="0"/>
              <a:t>a (45</a:t>
            </a:r>
            <a:r>
              <a:rPr lang="bs-Latn-BA" sz="2400" dirty="0" smtClean="0"/>
              <a:t>% </a:t>
            </a:r>
            <a:r>
              <a:rPr lang="sr-Latn-CS" sz="2400" dirty="0" smtClean="0"/>
              <a:t>dječaci</a:t>
            </a:r>
            <a:r>
              <a:rPr lang="en-US" sz="2400" dirty="0" smtClean="0"/>
              <a:t>, 34</a:t>
            </a:r>
            <a:r>
              <a:rPr lang="bs-Latn-BA" sz="2400" dirty="0" smtClean="0"/>
              <a:t>% djevojčice</a:t>
            </a:r>
            <a:r>
              <a:rPr lang="en-US" sz="2400" dirty="0" smtClean="0"/>
              <a:t>) – </a:t>
            </a:r>
            <a:r>
              <a:rPr lang="sr-Latn-CS" sz="2400" dirty="0" smtClean="0">
                <a:solidFill>
                  <a:srgbClr val="FF0000"/>
                </a:solidFill>
              </a:rPr>
              <a:t>VELIKA RAZLIKA IZMEĐU </a:t>
            </a:r>
            <a:r>
              <a:rPr lang="sr-Latn-CS" sz="2400" dirty="0" smtClean="0">
                <a:solidFill>
                  <a:srgbClr val="FF0000"/>
                </a:solidFill>
              </a:rPr>
              <a:t>SPOLOVA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91</a:t>
            </a:r>
            <a:r>
              <a:rPr lang="sr-Latn-CS" sz="2400" dirty="0" smtClean="0"/>
              <a:t>,</a:t>
            </a:r>
            <a:r>
              <a:rPr lang="en-US" sz="2400" dirty="0" smtClean="0"/>
              <a:t>5</a:t>
            </a:r>
            <a:r>
              <a:rPr lang="bs-Latn-BA" sz="2400" dirty="0" smtClean="0"/>
              <a:t>%</a:t>
            </a:r>
            <a:r>
              <a:rPr lang="en-US" sz="2400" dirty="0" smtClean="0"/>
              <a:t> </a:t>
            </a:r>
            <a:r>
              <a:rPr lang="sr-Latn-CS" sz="2400" dirty="0" smtClean="0"/>
              <a:t>za</a:t>
            </a:r>
            <a:r>
              <a:rPr lang="en-US" sz="2400" dirty="0" smtClean="0"/>
              <a:t> BiH (93</a:t>
            </a:r>
            <a:r>
              <a:rPr lang="bs-Latn-BA" sz="2400" dirty="0" smtClean="0"/>
              <a:t>% </a:t>
            </a:r>
            <a:r>
              <a:rPr lang="sr-Latn-CS" sz="2400" dirty="0" smtClean="0"/>
              <a:t>m</a:t>
            </a:r>
            <a:r>
              <a:rPr lang="en-US" sz="2400" dirty="0" smtClean="0"/>
              <a:t>; 90</a:t>
            </a:r>
            <a:r>
              <a:rPr lang="bs-Latn-BA" sz="2400" dirty="0" smtClean="0"/>
              <a:t>% </a:t>
            </a:r>
            <a:r>
              <a:rPr lang="sr-Latn-CS" sz="2400" dirty="0" smtClean="0"/>
              <a:t>ž</a:t>
            </a:r>
            <a:r>
              <a:rPr lang="en-US" sz="2400" dirty="0" smtClean="0"/>
              <a:t>) 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91053489"/>
              </p:ext>
            </p:extLst>
          </p:nvPr>
        </p:nvGraphicFramePr>
        <p:xfrm>
          <a:off x="1981200" y="2743200"/>
          <a:ext cx="5715000" cy="375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795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96194"/>
          </a:xfrm>
        </p:spPr>
        <p:txBody>
          <a:bodyPr>
            <a:normAutofit/>
          </a:bodyPr>
          <a:lstStyle/>
          <a:p>
            <a:r>
              <a:rPr lang="bs-Latn-BA" sz="2800" b="1" dirty="0">
                <a:solidFill>
                  <a:srgbClr val="00B0F0"/>
                </a:solidFill>
              </a:rPr>
              <a:t>Prava djece na </a:t>
            </a:r>
            <a:r>
              <a:rPr lang="bs-Latn-BA" sz="2800" b="1" dirty="0" smtClean="0">
                <a:solidFill>
                  <a:srgbClr val="00B0F0"/>
                </a:solidFill>
              </a:rPr>
              <a:t>obrazovanje: </a:t>
            </a:r>
            <a:r>
              <a:rPr lang="en-US" sz="2800" b="1" dirty="0">
                <a:solidFill>
                  <a:srgbClr val="00B0F0"/>
                </a:solidFill>
              </a:rPr>
              <a:t/>
            </a:r>
            <a:br>
              <a:rPr lang="en-US" sz="2800" b="1" dirty="0">
                <a:solidFill>
                  <a:srgbClr val="00B0F0"/>
                </a:solidFill>
              </a:rPr>
            </a:br>
            <a:r>
              <a:rPr lang="sr-Latn-CS" sz="2800" b="1" dirty="0" smtClean="0">
                <a:solidFill>
                  <a:srgbClr val="00B0F0"/>
                </a:solidFill>
              </a:rPr>
              <a:t>Omjer neto stope pohađanja srednjeg obrazovanja</a:t>
            </a:r>
            <a:endParaRPr lang="en-US" sz="2800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6429375"/>
            <a:ext cx="1071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3596144"/>
              </p:ext>
            </p:extLst>
          </p:nvPr>
        </p:nvGraphicFramePr>
        <p:xfrm>
          <a:off x="647700" y="1980407"/>
          <a:ext cx="7848600" cy="4297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24000" y="1523207"/>
            <a:ext cx="617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sz="1200" dirty="0" smtClean="0"/>
              <a:t>Procenat djece srednjoškolskog uzrasta koji pohađaju srednju školu ili </a:t>
            </a:r>
            <a:r>
              <a:rPr lang="sr-Latn-BA" sz="1200" dirty="0" smtClean="0"/>
              <a:t>višu razinu </a:t>
            </a:r>
            <a:r>
              <a:rPr lang="sr-Latn-BA" sz="1200" dirty="0" smtClean="0"/>
              <a:t>obrazovanja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7422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0891" y="152400"/>
            <a:ext cx="87422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b="1" i="1" dirty="0" smtClean="0">
                <a:solidFill>
                  <a:srgbClr val="0070C0"/>
                </a:solidFill>
              </a:rPr>
              <a:t>Stopa djece u institucijama je najviša u Kazahstanu, Litvaniji i Češkoj Republici, a najniža u Albaniji, Makedoniji i Gruziji. </a:t>
            </a:r>
            <a:r>
              <a:rPr lang="sr-Latn-BA" b="1" i="1" u="sng" dirty="0" smtClean="0">
                <a:solidFill>
                  <a:srgbClr val="0070C0"/>
                </a:solidFill>
              </a:rPr>
              <a:t>Udjel </a:t>
            </a:r>
            <a:r>
              <a:rPr lang="sr-Latn-BA" b="1" i="1" u="sng" dirty="0" smtClean="0">
                <a:solidFill>
                  <a:srgbClr val="0070C0"/>
                </a:solidFill>
              </a:rPr>
              <a:t>djece sa poteškoćama u </a:t>
            </a:r>
            <a:r>
              <a:rPr lang="sr-Latn-BA" b="1" i="1" u="sng" dirty="0" smtClean="0">
                <a:solidFill>
                  <a:srgbClr val="0070C0"/>
                </a:solidFill>
              </a:rPr>
              <a:t>razvitku </a:t>
            </a:r>
            <a:r>
              <a:rPr lang="sr-Latn-BA" b="1" i="1" u="sng" dirty="0" smtClean="0">
                <a:solidFill>
                  <a:srgbClr val="0070C0"/>
                </a:solidFill>
              </a:rPr>
              <a:t>u institucijama je skoro 70% u Crnoj Gori i Bosni i Hercegovini. </a:t>
            </a:r>
            <a:r>
              <a:rPr lang="sr-Latn-BA" b="1" i="1" dirty="0" smtClean="0">
                <a:solidFill>
                  <a:srgbClr val="0070C0"/>
                </a:solidFill>
              </a:rPr>
              <a:t>U svim zemljama sa disagregiranim podacima </a:t>
            </a:r>
            <a:r>
              <a:rPr lang="sr-Latn-BA" b="1" i="1" dirty="0" smtClean="0">
                <a:solidFill>
                  <a:srgbClr val="0070C0"/>
                </a:solidFill>
              </a:rPr>
              <a:t>udjel </a:t>
            </a:r>
            <a:r>
              <a:rPr lang="sr-Latn-BA" b="1" i="1" dirty="0" smtClean="0">
                <a:solidFill>
                  <a:srgbClr val="0070C0"/>
                </a:solidFill>
              </a:rPr>
              <a:t>dječaka u rezidnetnoj njezi je veći nego </a:t>
            </a:r>
            <a:r>
              <a:rPr lang="sr-Latn-BA" b="1" i="1" dirty="0" smtClean="0">
                <a:solidFill>
                  <a:srgbClr val="0070C0"/>
                </a:solidFill>
              </a:rPr>
              <a:t>udjel </a:t>
            </a:r>
            <a:r>
              <a:rPr lang="sr-Latn-BA" b="1" i="1" dirty="0" smtClean="0">
                <a:solidFill>
                  <a:srgbClr val="0070C0"/>
                </a:solidFill>
              </a:rPr>
              <a:t>djevojčica. </a:t>
            </a:r>
            <a:endParaRPr lang="en-US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46" y="1447800"/>
            <a:ext cx="7647708" cy="498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0" y="1524000"/>
            <a:ext cx="6096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r-Latn-BA" sz="1400" b="1" dirty="0" smtClean="0"/>
              <a:t>Ukupna stopa djece u institucijama i stopa djece sa poteškoćama u </a:t>
            </a:r>
            <a:r>
              <a:rPr lang="sr-Latn-BA" sz="1400" b="1" dirty="0" smtClean="0"/>
              <a:t>razvitku </a:t>
            </a:r>
            <a:r>
              <a:rPr lang="sr-Latn-BA" sz="1400" b="1" dirty="0" smtClean="0"/>
              <a:t>u javnim institucijama*, kraj godine, 2011**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5607171"/>
            <a:ext cx="7252854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r-Latn-BA" sz="900" b="1" dirty="0" smtClean="0"/>
              <a:t>Izvor:</a:t>
            </a:r>
            <a:r>
              <a:rPr lang="sr-Latn-BA" sz="900" dirty="0" smtClean="0"/>
              <a:t>            UNICEF Regional Office for CEE/CIS, TransMonEE 2013 Database (</a:t>
            </a:r>
            <a:r>
              <a:rPr lang="sr-Latn-BA" sz="900" dirty="0" smtClean="0">
                <a:hlinkClick r:id="rId3"/>
              </a:rPr>
              <a:t>www.transmonee.org</a:t>
            </a:r>
            <a:r>
              <a:rPr lang="sr-Latn-BA" sz="900" dirty="0" smtClean="0"/>
              <a:t>)</a:t>
            </a:r>
          </a:p>
          <a:p>
            <a:r>
              <a:rPr lang="sr-Latn-BA" sz="900" b="1" dirty="0" smtClean="0"/>
              <a:t>Napomena:</a:t>
            </a:r>
            <a:r>
              <a:rPr lang="sr-Latn-BA" sz="900" dirty="0" smtClean="0"/>
              <a:t> *Ne uključuje privatne institucije. Podaci disagregirani po statusu poteškoće su prikupljeni samo za javne institucije.</a:t>
            </a:r>
          </a:p>
          <a:p>
            <a:r>
              <a:rPr lang="sr-Latn-BA" sz="900" dirty="0" smtClean="0"/>
              <a:t>                      ** Za Crnu Goru, Hrvatsku, Poljsku i Ukrajinu podaci se odnose na 2010. godinu, a za Albaniju na 2009. godinu. Za Makedoniju, BiH i Latviju, </a:t>
            </a:r>
          </a:p>
          <a:p>
            <a:r>
              <a:rPr lang="sr-Latn-BA" sz="900" dirty="0"/>
              <a:t> </a:t>
            </a:r>
            <a:r>
              <a:rPr lang="sr-Latn-BA" sz="900" dirty="0" smtClean="0"/>
              <a:t>                     ukupne stope uključuju i lica od 18 i više godina koja borave u  ustanovama za njegu djece.</a:t>
            </a:r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637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Anne B&amp;H 2009 - 2013\Disability\Campaign materials\Billboards\Gdje mnogi vide teret mi vidimo ljubav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71567"/>
            <a:ext cx="8534400" cy="640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5562600"/>
            <a:ext cx="7620000" cy="457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46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4"/>
          <p:cNvSpPr txBox="1">
            <a:spLocks noChangeArrowheads="1"/>
          </p:cNvSpPr>
          <p:nvPr/>
        </p:nvSpPr>
        <p:spPr bwMode="auto">
          <a:xfrm>
            <a:off x="571500" y="5000625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bs-Latn-BA" altLang="en-US"/>
          </a:p>
        </p:txBody>
      </p:sp>
      <p:pic>
        <p:nvPicPr>
          <p:cNvPr id="3277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6443663"/>
            <a:ext cx="1357312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Title 1"/>
          <p:cNvSpPr>
            <a:spLocks noGrp="1"/>
          </p:cNvSpPr>
          <p:nvPr>
            <p:ph type="title"/>
          </p:nvPr>
        </p:nvSpPr>
        <p:spPr>
          <a:xfrm>
            <a:off x="457200" y="172234"/>
            <a:ext cx="8229600" cy="1245404"/>
          </a:xfrm>
        </p:spPr>
        <p:txBody>
          <a:bodyPr>
            <a:normAutofit/>
          </a:bodyPr>
          <a:lstStyle/>
          <a:p>
            <a:pPr algn="l" eaLnBrk="1" hangingPunct="1"/>
            <a:r>
              <a:rPr lang="bs-Latn-BA" altLang="en-US" sz="3200" b="1" dirty="0" smtClean="0">
                <a:solidFill>
                  <a:srgbClr val="00B0F0"/>
                </a:solidFill>
              </a:rPr>
              <a:t>Prava djece na zdravlje i djetinjstvo</a:t>
            </a:r>
            <a:r>
              <a:rPr lang="en-US" altLang="en-US" sz="3200" b="1" dirty="0" smtClean="0">
                <a:solidFill>
                  <a:srgbClr val="00B0F0"/>
                </a:solidFill>
              </a:rPr>
              <a:t/>
            </a:r>
            <a:br>
              <a:rPr lang="en-US" altLang="en-US" sz="3200" b="1" dirty="0" smtClean="0">
                <a:solidFill>
                  <a:srgbClr val="00B0F0"/>
                </a:solidFill>
              </a:rPr>
            </a:br>
            <a:endParaRPr lang="bs-Latn-BA" altLang="en-US" sz="3200" b="1" dirty="0" smtClean="0">
              <a:solidFill>
                <a:srgbClr val="00B0F0"/>
              </a:solidFill>
            </a:endParaRPr>
          </a:p>
        </p:txBody>
      </p:sp>
      <p:sp>
        <p:nvSpPr>
          <p:cNvPr id="32773" name="TextBox 5"/>
          <p:cNvSpPr txBox="1">
            <a:spLocks noChangeArrowheads="1"/>
          </p:cNvSpPr>
          <p:nvPr/>
        </p:nvSpPr>
        <p:spPr bwMode="auto">
          <a:xfrm>
            <a:off x="285750" y="1219200"/>
            <a:ext cx="8072437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bs-Latn-BA" altLang="en-US" sz="2800" b="1" dirty="0" smtClean="0">
                <a:solidFill>
                  <a:srgbClr val="00B0F0"/>
                </a:solidFill>
              </a:rPr>
              <a:t>Trudnoća u ranoj dobi</a:t>
            </a:r>
            <a:endParaRPr lang="en-US" altLang="en-US" sz="2800" b="1" dirty="0" smtClean="0"/>
          </a:p>
          <a:p>
            <a:pPr eaLnBrk="1" hangingPunct="1"/>
            <a:r>
              <a:rPr lang="bs-Latn-BA" altLang="en-US" sz="2800" b="1" dirty="0" smtClean="0"/>
              <a:t>Svaka treća</a:t>
            </a:r>
            <a:r>
              <a:rPr lang="en-US" altLang="en-US" sz="2800" b="1" dirty="0" smtClean="0"/>
              <a:t> </a:t>
            </a:r>
            <a:r>
              <a:rPr lang="bs-Latn-BA" altLang="en-US" sz="2800" b="1" dirty="0" smtClean="0"/>
              <a:t>žena Romkinja starosti </a:t>
            </a:r>
          </a:p>
          <a:p>
            <a:pPr eaLnBrk="1" hangingPunct="1"/>
            <a:r>
              <a:rPr lang="en-US" altLang="en-US" sz="2800" b="1" dirty="0" smtClean="0"/>
              <a:t>20-24</a:t>
            </a:r>
            <a:r>
              <a:rPr lang="bs-Latn-BA" altLang="en-US" sz="2800" b="1" dirty="0" smtClean="0"/>
              <a:t> godine rodila je dijete prije</a:t>
            </a:r>
            <a:endParaRPr lang="hr-HR" altLang="en-US" sz="2800" b="1" dirty="0"/>
          </a:p>
          <a:p>
            <a:pPr eaLnBrk="1" hangingPunct="1"/>
            <a:r>
              <a:rPr lang="bs-Latn-BA" altLang="en-US" sz="2800" b="1" dirty="0" smtClean="0"/>
              <a:t>napunjenih 18 godina </a:t>
            </a:r>
            <a:r>
              <a:rPr lang="hr-HR" altLang="en-US" sz="2800" b="1" dirty="0" smtClean="0">
                <a:solidFill>
                  <a:srgbClr val="FFC000"/>
                </a:solidFill>
              </a:rPr>
              <a:t>[31%]</a:t>
            </a:r>
            <a:endParaRPr lang="en-US" altLang="en-US" sz="2800" b="1" dirty="0" smtClean="0">
              <a:solidFill>
                <a:srgbClr val="FFC000"/>
              </a:solidFill>
            </a:endParaRPr>
          </a:p>
          <a:p>
            <a:pPr eaLnBrk="1" hangingPunct="1"/>
            <a:endParaRPr lang="en-US" altLang="en-US" sz="2800" b="1" dirty="0" smtClean="0">
              <a:solidFill>
                <a:srgbClr val="FFC000"/>
              </a:solidFill>
            </a:endParaRPr>
          </a:p>
          <a:p>
            <a:pPr eaLnBrk="1" hangingPunct="1"/>
            <a:r>
              <a:rPr lang="en-US" altLang="en-US" sz="2800" b="1" dirty="0">
                <a:solidFill>
                  <a:srgbClr val="FFC000"/>
                </a:solidFill>
              </a:rPr>
              <a:t> </a:t>
            </a:r>
            <a:r>
              <a:rPr lang="en-US" altLang="en-US" sz="2800" b="1" dirty="0" smtClean="0">
                <a:solidFill>
                  <a:srgbClr val="FFC000"/>
                </a:solidFill>
              </a:rPr>
              <a:t> </a:t>
            </a:r>
          </a:p>
          <a:p>
            <a:pPr eaLnBrk="1" hangingPunct="1"/>
            <a:r>
              <a:rPr lang="bs-Latn-BA" altLang="en-US" sz="3200" b="1" dirty="0" smtClean="0">
                <a:solidFill>
                  <a:srgbClr val="00B0F0"/>
                </a:solidFill>
              </a:rPr>
              <a:t>Rani brak </a:t>
            </a:r>
            <a:endParaRPr lang="en-US" altLang="en-US" sz="3200" b="1" dirty="0">
              <a:solidFill>
                <a:srgbClr val="00B0F0"/>
              </a:solidFill>
            </a:endParaRPr>
          </a:p>
          <a:p>
            <a:pPr eaLnBrk="1" hangingPunct="1"/>
            <a:r>
              <a:rPr lang="bs-Latn-BA" altLang="en-US" sz="2800" b="1" dirty="0" smtClean="0"/>
              <a:t>Svaka druga žena Romkinja </a:t>
            </a:r>
            <a:r>
              <a:rPr lang="hr-HR" altLang="en-US" sz="2800" b="1" dirty="0" smtClean="0"/>
              <a:t>[</a:t>
            </a:r>
            <a:r>
              <a:rPr lang="en-US" altLang="en-US" sz="2800" b="1" dirty="0" smtClean="0"/>
              <a:t>49</a:t>
            </a:r>
            <a:r>
              <a:rPr lang="hr-HR" altLang="en-US" sz="2800" b="1" dirty="0" smtClean="0"/>
              <a:t>%] i</a:t>
            </a:r>
            <a:endParaRPr lang="en-US" altLang="en-US" sz="2800" b="1" dirty="0" smtClean="0"/>
          </a:p>
          <a:p>
            <a:pPr eaLnBrk="1" hangingPunct="1"/>
            <a:r>
              <a:rPr lang="bs-Latn-BA" altLang="en-US" sz="2800" b="1" dirty="0"/>
              <a:t>s</a:t>
            </a:r>
            <a:r>
              <a:rPr lang="bs-Latn-BA" altLang="en-US" sz="2800" b="1" dirty="0" smtClean="0"/>
              <a:t>vaki peti muškarac Rom </a:t>
            </a:r>
            <a:r>
              <a:rPr lang="hr-HR" altLang="en-US" sz="2800" b="1" dirty="0" smtClean="0"/>
              <a:t>[</a:t>
            </a:r>
            <a:r>
              <a:rPr lang="en-US" altLang="en-US" sz="2800" b="1" dirty="0" smtClean="0"/>
              <a:t>20</a:t>
            </a:r>
            <a:r>
              <a:rPr lang="hr-HR" altLang="en-US" sz="2800" b="1" dirty="0" smtClean="0"/>
              <a:t>%]</a:t>
            </a:r>
            <a:r>
              <a:rPr lang="en-US" altLang="en-US" sz="2800" b="1" dirty="0" smtClean="0"/>
              <a:t> </a:t>
            </a:r>
            <a:r>
              <a:rPr lang="bs-Latn-BA" altLang="en-US" sz="2800" b="1" dirty="0" smtClean="0"/>
              <a:t>starosti </a:t>
            </a:r>
            <a:r>
              <a:rPr lang="en-US" altLang="en-US" sz="2800" b="1" dirty="0" smtClean="0"/>
              <a:t>20-24</a:t>
            </a:r>
          </a:p>
          <a:p>
            <a:pPr eaLnBrk="1" hangingPunct="1"/>
            <a:r>
              <a:rPr lang="bs-Latn-BA" altLang="en-US" sz="2800" b="1" dirty="0" smtClean="0">
                <a:solidFill>
                  <a:srgbClr val="7030A0"/>
                </a:solidFill>
              </a:rPr>
              <a:t>BILI SU U BRAKU </a:t>
            </a:r>
            <a:r>
              <a:rPr lang="bs-Latn-BA" altLang="en-US" sz="2800" b="1" dirty="0" smtClean="0"/>
              <a:t>prije </a:t>
            </a:r>
            <a:r>
              <a:rPr lang="bs-Latn-BA" altLang="en-US" sz="2800" b="1" dirty="0" smtClean="0"/>
              <a:t>napunjene </a:t>
            </a:r>
            <a:r>
              <a:rPr lang="en-US" altLang="en-US" sz="2800" b="1" dirty="0" smtClean="0"/>
              <a:t>18</a:t>
            </a:r>
            <a:r>
              <a:rPr lang="bs-Latn-BA" altLang="en-US" sz="2800" b="1" dirty="0" smtClean="0"/>
              <a:t>. godine</a:t>
            </a:r>
            <a:endParaRPr lang="bs-Latn-BA" altLang="en-US" sz="2800" b="1" dirty="0">
              <a:solidFill>
                <a:srgbClr val="FFC000"/>
              </a:solidFill>
            </a:endParaRPr>
          </a:p>
          <a:p>
            <a:pPr eaLnBrk="1" hangingPunct="1"/>
            <a:endParaRPr lang="bs-Latn-BA" altLang="en-US" sz="2000" b="1" dirty="0">
              <a:solidFill>
                <a:srgbClr val="A6A6A6"/>
              </a:solidFill>
            </a:endParaRPr>
          </a:p>
        </p:txBody>
      </p:sp>
      <p:pic>
        <p:nvPicPr>
          <p:cNvPr id="32774" name="Picture 1" descr="C:\Documents and Settings\Cabric\My Documents\r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182130"/>
            <a:ext cx="2693946" cy="267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083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Box 4"/>
          <p:cNvSpPr txBox="1">
            <a:spLocks noChangeArrowheads="1"/>
          </p:cNvSpPr>
          <p:nvPr/>
        </p:nvSpPr>
        <p:spPr bwMode="auto">
          <a:xfrm>
            <a:off x="571500" y="5000625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bs-Latn-BA" altLang="en-US"/>
          </a:p>
        </p:txBody>
      </p:sp>
      <p:pic>
        <p:nvPicPr>
          <p:cNvPr id="5222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6443663"/>
            <a:ext cx="1357312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Title 5"/>
          <p:cNvSpPr>
            <a:spLocks noGrp="1"/>
          </p:cNvSpPr>
          <p:nvPr>
            <p:ph type="title"/>
          </p:nvPr>
        </p:nvSpPr>
        <p:spPr>
          <a:xfrm>
            <a:off x="914400" y="142875"/>
            <a:ext cx="8229600" cy="64293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bs-Latn-BA" altLang="en-US" sz="3200" b="1" dirty="0" smtClean="0">
                <a:solidFill>
                  <a:srgbClr val="00B0F0"/>
                </a:solidFill>
              </a:rPr>
              <a:t>Prava djece na život bez nasilja: Discipliniranje djece</a:t>
            </a:r>
            <a:endParaRPr lang="bs-Latn-BA" altLang="en-US" sz="3200" dirty="0" smtClean="0">
              <a:solidFill>
                <a:srgbClr val="00B0F0"/>
              </a:solidFill>
            </a:endParaRPr>
          </a:p>
        </p:txBody>
      </p:sp>
      <p:pic>
        <p:nvPicPr>
          <p:cNvPr id="52229" name="Picture 6" descr="C:\Documents and Settings\Cabric\My Documents\r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82529"/>
            <a:ext cx="5865018" cy="489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5000" y="960201"/>
            <a:ext cx="205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sz="1600" dirty="0" smtClean="0"/>
              <a:t>Djeca od 2-14 godina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051529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Documents and Settings\Cabric\Desktop\sl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9525"/>
            <a:ext cx="7210425" cy="615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TextBox 4"/>
          <p:cNvSpPr txBox="1">
            <a:spLocks noChangeArrowheads="1"/>
          </p:cNvSpPr>
          <p:nvPr/>
        </p:nvSpPr>
        <p:spPr bwMode="auto">
          <a:xfrm>
            <a:off x="571500" y="5000625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bs-Latn-BA" altLang="en-US"/>
          </a:p>
        </p:txBody>
      </p:sp>
      <p:pic>
        <p:nvPicPr>
          <p:cNvPr id="5427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6443663"/>
            <a:ext cx="1357312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Title 1"/>
          <p:cNvSpPr>
            <a:spLocks noGrp="1"/>
          </p:cNvSpPr>
          <p:nvPr>
            <p:ph type="title"/>
          </p:nvPr>
        </p:nvSpPr>
        <p:spPr>
          <a:xfrm>
            <a:off x="305401" y="76200"/>
            <a:ext cx="8229600" cy="928688"/>
          </a:xfrm>
        </p:spPr>
        <p:txBody>
          <a:bodyPr>
            <a:normAutofit fontScale="90000"/>
          </a:bodyPr>
          <a:lstStyle/>
          <a:p>
            <a:pPr algn="l"/>
            <a:r>
              <a:rPr lang="bs-Latn-BA" altLang="en-US" sz="2800" b="1" dirty="0" smtClean="0">
                <a:solidFill>
                  <a:srgbClr val="00B0F0"/>
                </a:solidFill>
              </a:rPr>
              <a:t>Prava djece na život bez nasilja: Stavovi prema nasilju u </a:t>
            </a:r>
            <a:r>
              <a:rPr lang="bs-Latn-BA" altLang="en-US" sz="2800" b="1" dirty="0" smtClean="0">
                <a:solidFill>
                  <a:srgbClr val="00B0F0"/>
                </a:solidFill>
              </a:rPr>
              <a:t>obitelj</a:t>
            </a:r>
            <a:r>
              <a:rPr lang="bs-Latn-BA" altLang="en-US" sz="2800" b="1" dirty="0" smtClean="0">
                <a:solidFill>
                  <a:srgbClr val="00B0F0"/>
                </a:solidFill>
              </a:rPr>
              <a:t>i</a:t>
            </a:r>
            <a:endParaRPr lang="bs-Latn-BA" altLang="en-US" sz="2800" dirty="0" smtClean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0" y="5568355"/>
            <a:ext cx="135731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Žene Romkinje </a:t>
            </a:r>
            <a:endParaRPr lang="bs-Latn-BA" sz="1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4350" y="5543337"/>
            <a:ext cx="2071687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s-Latn-BA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Žene u </a:t>
            </a:r>
            <a:r>
              <a:rPr lang="bs-Latn-BA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općem </a:t>
            </a:r>
            <a:r>
              <a:rPr lang="bs-Latn-BA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stanovništvu</a:t>
            </a:r>
            <a:endParaRPr lang="bs-Latn-BA" sz="16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65471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dirty="0" smtClean="0">
                <a:solidFill>
                  <a:srgbClr val="00B0F0"/>
                </a:solidFill>
              </a:rPr>
              <a:t>Djeca pod rizikom da </a:t>
            </a:r>
            <a:br>
              <a:rPr lang="bs-Latn-BA" sz="3200" dirty="0" smtClean="0">
                <a:solidFill>
                  <a:srgbClr val="00B0F0"/>
                </a:solidFill>
              </a:rPr>
            </a:br>
            <a:r>
              <a:rPr lang="bs-Latn-BA" sz="3200" dirty="0" smtClean="0">
                <a:solidFill>
                  <a:srgbClr val="00B0F0"/>
                </a:solidFill>
              </a:rPr>
              <a:t>dodju u kontakt sa pravosudnim sistemom</a:t>
            </a:r>
            <a:endParaRPr lang="en-US" sz="3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BA" sz="2600" dirty="0" smtClean="0"/>
              <a:t>U prosjeku, maloljetnici čine 6,6 do 7,6% prijestupnika koje evidentira policija;</a:t>
            </a:r>
          </a:p>
          <a:p>
            <a:r>
              <a:rPr lang="sr-Latn-BA" sz="2600" dirty="0"/>
              <a:t>B</a:t>
            </a:r>
            <a:r>
              <a:rPr lang="sr-Latn-BA" sz="2600" dirty="0" smtClean="0"/>
              <a:t>roj parničnih postupaka koji se tiču prava djece je u stalnom porastu od 2011. godine;</a:t>
            </a:r>
          </a:p>
          <a:p>
            <a:r>
              <a:rPr lang="sr-Latn-BA" sz="2600" dirty="0"/>
              <a:t>S</a:t>
            </a:r>
            <a:r>
              <a:rPr lang="sr-Latn-BA" sz="2600" dirty="0" smtClean="0"/>
              <a:t>amo 44% ispitanika vjeruje da je reintegracija maloljetnih prijestupnika moguća, a samo 23% ispitanika je spremno </a:t>
            </a:r>
            <a:r>
              <a:rPr lang="sr-Latn-BA" sz="2600" dirty="0" smtClean="0"/>
              <a:t>dozvoliti </a:t>
            </a:r>
            <a:r>
              <a:rPr lang="sr-Latn-BA" sz="2600" dirty="0" smtClean="0"/>
              <a:t>svojoj djeci da se druže sa djecom koja su bila u konfliktu sa zakonom.</a:t>
            </a:r>
          </a:p>
          <a:p>
            <a:pPr marL="0" indent="0">
              <a:buNone/>
            </a:pPr>
            <a:endParaRPr lang="sr-Latn-BA" sz="2600" dirty="0" smtClean="0"/>
          </a:p>
          <a:p>
            <a:pPr marL="0" indent="0" algn="ctr">
              <a:buNone/>
            </a:pPr>
            <a:r>
              <a:rPr lang="sr-Latn-BA" sz="1500" dirty="0" smtClean="0"/>
              <a:t>Izvori: UNICEF BiH istraživanja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282831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s-Latn-BA" sz="3600" b="1" dirty="0" smtClean="0">
                <a:solidFill>
                  <a:srgbClr val="00B0F0"/>
                </a:solidFill>
              </a:rPr>
              <a:t>Opće </a:t>
            </a:r>
            <a:r>
              <a:rPr lang="bs-Latn-BA" sz="3600" b="1" dirty="0" smtClean="0">
                <a:solidFill>
                  <a:srgbClr val="00B0F0"/>
                </a:solidFill>
              </a:rPr>
              <a:t>informacije i demografija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572000" cy="4525963"/>
          </a:xfrm>
        </p:spPr>
        <p:txBody>
          <a:bodyPr>
            <a:normAutofit/>
          </a:bodyPr>
          <a:lstStyle/>
          <a:p>
            <a:r>
              <a:rPr lang="bs-Latn-BA" sz="2400" dirty="0" smtClean="0"/>
              <a:t>Ukupno stanovništvo </a:t>
            </a:r>
            <a:r>
              <a:rPr lang="en-US" sz="2400" b="1" dirty="0" smtClean="0">
                <a:solidFill>
                  <a:srgbClr val="7030A0"/>
                </a:solidFill>
              </a:rPr>
              <a:t>3.8 mil</a:t>
            </a:r>
            <a:r>
              <a:rPr lang="bs-Latn-BA" sz="2400" b="1" dirty="0" smtClean="0">
                <a:solidFill>
                  <a:srgbClr val="7030A0"/>
                </a:solidFill>
              </a:rPr>
              <a:t>ijuna</a:t>
            </a:r>
            <a:r>
              <a:rPr lang="en-US" sz="2400" b="1" dirty="0" smtClean="0">
                <a:solidFill>
                  <a:srgbClr val="7030A0"/>
                </a:solidFill>
              </a:rPr>
              <a:t>,</a:t>
            </a:r>
            <a:r>
              <a:rPr lang="bs-Latn-BA" sz="2400" b="1" dirty="0" smtClean="0">
                <a:solidFill>
                  <a:srgbClr val="7030A0"/>
                </a:solidFill>
              </a:rPr>
              <a:t> procjena</a:t>
            </a:r>
            <a:r>
              <a:rPr lang="en-US" sz="2400" b="1" dirty="0" smtClean="0">
                <a:solidFill>
                  <a:srgbClr val="7030A0"/>
                </a:solidFill>
              </a:rPr>
              <a:t> – </a:t>
            </a:r>
            <a:r>
              <a:rPr lang="en-US" sz="2400" dirty="0" smtClean="0"/>
              <a:t>n</a:t>
            </a:r>
            <a:r>
              <a:rPr lang="bs-Latn-BA" sz="2400" dirty="0" smtClean="0"/>
              <a:t>ema podataka iz popisa stanovništva</a:t>
            </a:r>
            <a:endParaRPr lang="en-US" sz="2400" dirty="0" smtClean="0"/>
          </a:p>
          <a:p>
            <a:r>
              <a:rPr lang="en-US" sz="2400" b="1" dirty="0" err="1" smtClean="0">
                <a:solidFill>
                  <a:srgbClr val="7030A0"/>
                </a:solidFill>
              </a:rPr>
              <a:t>Negativ</a:t>
            </a:r>
            <a:r>
              <a:rPr lang="bs-Latn-BA" sz="2400" b="1" dirty="0" smtClean="0">
                <a:solidFill>
                  <a:srgbClr val="7030A0"/>
                </a:solidFill>
              </a:rPr>
              <a:t>an trend rasta stanovništva</a:t>
            </a:r>
            <a:r>
              <a:rPr lang="en-US" sz="2400" dirty="0" smtClean="0">
                <a:solidFill>
                  <a:srgbClr val="7030A0"/>
                </a:solidFill>
              </a:rPr>
              <a:t>: </a:t>
            </a:r>
            <a:r>
              <a:rPr lang="en-GB" sz="2400" dirty="0" err="1" smtClean="0"/>
              <a:t>Demogra</a:t>
            </a:r>
            <a:r>
              <a:rPr lang="bs-Latn-BA" sz="2400" dirty="0" smtClean="0"/>
              <a:t>fski podaci pokazuju </a:t>
            </a:r>
            <a:r>
              <a:rPr lang="bs-Latn-BA" sz="2400" b="1" dirty="0" smtClean="0">
                <a:solidFill>
                  <a:srgbClr val="7030A0"/>
                </a:solidFill>
              </a:rPr>
              <a:t>stopu fertiliteta od 1,2</a:t>
            </a:r>
            <a:r>
              <a:rPr lang="bs-Latn-BA" sz="2400" dirty="0" smtClean="0"/>
              <a:t> – daleko ispod </a:t>
            </a:r>
            <a:r>
              <a:rPr lang="bs-Latn-BA" sz="2400" dirty="0" smtClean="0"/>
              <a:t>razine</a:t>
            </a:r>
            <a:r>
              <a:rPr lang="bs-Latn-BA" sz="2400" dirty="0" smtClean="0"/>
              <a:t> dostatne </a:t>
            </a:r>
            <a:r>
              <a:rPr lang="bs-Latn-BA" sz="2400" dirty="0" smtClean="0"/>
              <a:t>za zamjenu stanovništva</a:t>
            </a:r>
            <a:r>
              <a:rPr lang="en-GB" sz="2400" dirty="0" smtClean="0">
                <a:solidFill>
                  <a:srgbClr val="7030A0"/>
                </a:solidFill>
              </a:rPr>
              <a:t>.</a:t>
            </a:r>
            <a:endParaRPr lang="en-GB" sz="2400" dirty="0" smtClean="0"/>
          </a:p>
          <a:p>
            <a:r>
              <a:rPr lang="bs-Latn-BA" sz="2400" b="1" dirty="0" smtClean="0">
                <a:solidFill>
                  <a:srgbClr val="7030A0"/>
                </a:solidFill>
              </a:rPr>
              <a:t>Skoro 1</a:t>
            </a:r>
            <a:r>
              <a:rPr lang="en-US" sz="2400" b="1" dirty="0" smtClean="0">
                <a:solidFill>
                  <a:srgbClr val="7030A0"/>
                </a:solidFill>
              </a:rPr>
              <a:t>/</a:t>
            </a:r>
            <a:r>
              <a:rPr lang="bs-Latn-BA" sz="2400" b="1" dirty="0" smtClean="0">
                <a:solidFill>
                  <a:srgbClr val="7030A0"/>
                </a:solidFill>
              </a:rPr>
              <a:t>4 stanovništva je </a:t>
            </a:r>
            <a:r>
              <a:rPr lang="bs-Latn-BA" sz="2400" b="1" dirty="0" smtClean="0">
                <a:solidFill>
                  <a:srgbClr val="7030A0"/>
                </a:solidFill>
              </a:rPr>
              <a:t>mlađe </a:t>
            </a:r>
            <a:r>
              <a:rPr lang="bs-Latn-BA" sz="2400" b="1" dirty="0" smtClean="0">
                <a:solidFill>
                  <a:srgbClr val="7030A0"/>
                </a:solidFill>
              </a:rPr>
              <a:t>od </a:t>
            </a:r>
            <a:r>
              <a:rPr lang="en-US" sz="2400" b="1" dirty="0" smtClean="0">
                <a:solidFill>
                  <a:srgbClr val="7030A0"/>
                </a:solidFill>
              </a:rPr>
              <a:t>18 </a:t>
            </a:r>
            <a:r>
              <a:rPr lang="bs-Latn-BA" sz="2400" b="1" dirty="0" smtClean="0">
                <a:solidFill>
                  <a:srgbClr val="7030A0"/>
                </a:solidFill>
              </a:rPr>
              <a:t> godina (</a:t>
            </a:r>
            <a:r>
              <a:rPr lang="en-US" sz="2400" b="1" dirty="0" smtClean="0">
                <a:solidFill>
                  <a:srgbClr val="7030A0"/>
                </a:solidFill>
              </a:rPr>
              <a:t>24%)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543" y="1905000"/>
            <a:ext cx="3657600" cy="2928350"/>
          </a:xfrm>
        </p:spPr>
      </p:pic>
    </p:spTree>
    <p:extLst>
      <p:ext uri="{BB962C8B-B14F-4D97-AF65-F5344CB8AC3E}">
        <p14:creationId xmlns:p14="http://schemas.microsoft.com/office/powerpoint/2010/main" val="427574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00B0F0"/>
                </a:solidFill>
              </a:rPr>
              <a:t>Fokus na pravičnost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304799" y="1295400"/>
            <a:ext cx="8548256" cy="541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31B6FD"/>
              </a:buClr>
              <a:defRPr/>
            </a:pPr>
            <a:r>
              <a:rPr lang="sr-Latn-CS" sz="2900" dirty="0" smtClean="0">
                <a:solidFill>
                  <a:srgbClr val="073E87"/>
                </a:solidFill>
              </a:rPr>
              <a:t>Poboljšan pristup kvalitetnim uslugama za </a:t>
            </a:r>
            <a:r>
              <a:rPr lang="sr-Latn-CS" sz="2900" b="1" dirty="0" smtClean="0">
                <a:solidFill>
                  <a:srgbClr val="073E87"/>
                </a:solidFill>
              </a:rPr>
              <a:t>djecu sa smetnjama u </a:t>
            </a:r>
            <a:r>
              <a:rPr lang="sr-Latn-CS" sz="2900" b="1" dirty="0" smtClean="0">
                <a:solidFill>
                  <a:srgbClr val="073E87"/>
                </a:solidFill>
              </a:rPr>
              <a:t>razvitku</a:t>
            </a:r>
            <a:r>
              <a:rPr lang="en-GB" sz="2900" b="1" dirty="0" smtClean="0">
                <a:solidFill>
                  <a:srgbClr val="073E87"/>
                </a:solidFill>
              </a:rPr>
              <a:t> </a:t>
            </a:r>
            <a:r>
              <a:rPr lang="sr-Latn-CS" sz="2900" dirty="0" smtClean="0">
                <a:solidFill>
                  <a:srgbClr val="073E87"/>
                </a:solidFill>
              </a:rPr>
              <a:t>i</a:t>
            </a:r>
            <a:r>
              <a:rPr lang="en-GB" sz="2900" dirty="0" smtClean="0">
                <a:solidFill>
                  <a:srgbClr val="073E87"/>
                </a:solidFill>
              </a:rPr>
              <a:t> </a:t>
            </a:r>
            <a:r>
              <a:rPr lang="en-GB" sz="2900" i="1" dirty="0" smtClean="0">
                <a:solidFill>
                  <a:srgbClr val="073E87"/>
                </a:solidFill>
              </a:rPr>
              <a:t>outreach</a:t>
            </a:r>
            <a:r>
              <a:rPr lang="sr-Latn-CS" sz="2900" i="1" dirty="0" smtClean="0">
                <a:solidFill>
                  <a:srgbClr val="073E87"/>
                </a:solidFill>
              </a:rPr>
              <a:t> </a:t>
            </a:r>
            <a:r>
              <a:rPr lang="sr-Latn-CS" sz="2900" dirty="0" smtClean="0">
                <a:solidFill>
                  <a:srgbClr val="073E87"/>
                </a:solidFill>
              </a:rPr>
              <a:t>uslugama</a:t>
            </a:r>
            <a:endParaRPr lang="en-GB" sz="2900" dirty="0" smtClean="0">
              <a:solidFill>
                <a:srgbClr val="073E87"/>
              </a:solidFill>
            </a:endParaRPr>
          </a:p>
          <a:p>
            <a:pPr marL="0" indent="0">
              <a:buClr>
                <a:srgbClr val="31B6FD"/>
              </a:buClr>
              <a:buFont typeface="Symbol" pitchFamily="18" charset="2"/>
              <a:buNone/>
              <a:defRPr/>
            </a:pPr>
            <a:r>
              <a:rPr lang="en-GB" sz="2900" dirty="0" smtClean="0">
                <a:solidFill>
                  <a:srgbClr val="073E87"/>
                </a:solidFill>
              </a:rPr>
              <a:t> 	</a:t>
            </a:r>
            <a:r>
              <a:rPr lang="sr-Latn-CS" sz="2900" dirty="0" err="1" smtClean="0">
                <a:solidFill>
                  <a:srgbClr val="073E87"/>
                </a:solidFill>
              </a:rPr>
              <a:t>Deinstitucionalizacija</a:t>
            </a:r>
            <a:endParaRPr lang="en-GB" sz="2900" dirty="0" smtClean="0">
              <a:solidFill>
                <a:srgbClr val="073E87"/>
              </a:solidFill>
            </a:endParaRPr>
          </a:p>
          <a:p>
            <a:pPr marL="0" indent="0">
              <a:buClr>
                <a:srgbClr val="31B6FD"/>
              </a:buClr>
              <a:buFont typeface="Symbol" pitchFamily="18" charset="2"/>
              <a:buNone/>
              <a:defRPr/>
            </a:pPr>
            <a:r>
              <a:rPr lang="en-GB" sz="2900" dirty="0">
                <a:solidFill>
                  <a:srgbClr val="073E87"/>
                </a:solidFill>
              </a:rPr>
              <a:t>	</a:t>
            </a:r>
            <a:r>
              <a:rPr lang="sr-Latn-CS" sz="2900" dirty="0" smtClean="0">
                <a:solidFill>
                  <a:srgbClr val="073E87"/>
                </a:solidFill>
              </a:rPr>
              <a:t>Rane intervencije</a:t>
            </a:r>
            <a:endParaRPr lang="en-GB" sz="2900" dirty="0" smtClean="0">
              <a:solidFill>
                <a:srgbClr val="073E87"/>
              </a:solidFill>
            </a:endParaRPr>
          </a:p>
          <a:p>
            <a:pPr marL="0" indent="0">
              <a:buClr>
                <a:srgbClr val="31B6FD"/>
              </a:buClr>
              <a:buFont typeface="Symbol" pitchFamily="18" charset="2"/>
              <a:buNone/>
              <a:defRPr/>
            </a:pPr>
            <a:r>
              <a:rPr lang="en-GB" sz="2900" dirty="0" smtClean="0">
                <a:solidFill>
                  <a:srgbClr val="073E87"/>
                </a:solidFill>
              </a:rPr>
              <a:t>	</a:t>
            </a:r>
            <a:r>
              <a:rPr lang="sr-Latn-CS" sz="2900" dirty="0" smtClean="0">
                <a:solidFill>
                  <a:srgbClr val="073E87"/>
                </a:solidFill>
              </a:rPr>
              <a:t>Inkluzivno obrazovanje</a:t>
            </a:r>
            <a:endParaRPr lang="en-GB" sz="2900" dirty="0" smtClean="0">
              <a:solidFill>
                <a:srgbClr val="073E87"/>
              </a:solidFill>
            </a:endParaRPr>
          </a:p>
          <a:p>
            <a:pPr marL="0" indent="0">
              <a:buClr>
                <a:srgbClr val="31B6FD"/>
              </a:buClr>
              <a:buFont typeface="Symbol" pitchFamily="18" charset="2"/>
              <a:buNone/>
              <a:defRPr/>
            </a:pPr>
            <a:r>
              <a:rPr lang="en-GB" sz="2900" dirty="0" smtClean="0">
                <a:solidFill>
                  <a:srgbClr val="073E87"/>
                </a:solidFill>
              </a:rPr>
              <a:t>	</a:t>
            </a:r>
            <a:r>
              <a:rPr lang="sr-Latn-CS" sz="2900" dirty="0" smtClean="0">
                <a:solidFill>
                  <a:srgbClr val="073E87"/>
                </a:solidFill>
              </a:rPr>
              <a:t>Socijalna zaštita i inkluzija</a:t>
            </a:r>
            <a:endParaRPr lang="en-GB" sz="2900" dirty="0" smtClean="0">
              <a:solidFill>
                <a:srgbClr val="073E87"/>
              </a:solidFill>
            </a:endParaRPr>
          </a:p>
          <a:p>
            <a:pPr marL="0" indent="0">
              <a:buClr>
                <a:srgbClr val="31B6FD"/>
              </a:buClr>
              <a:buFont typeface="Symbol" pitchFamily="18" charset="2"/>
              <a:buNone/>
              <a:defRPr/>
            </a:pPr>
            <a:r>
              <a:rPr lang="en-GB" sz="2900" dirty="0" smtClean="0">
                <a:solidFill>
                  <a:srgbClr val="073E87"/>
                </a:solidFill>
              </a:rPr>
              <a:t>	</a:t>
            </a:r>
          </a:p>
          <a:p>
            <a:pPr>
              <a:buClr>
                <a:srgbClr val="31B6FD"/>
              </a:buClr>
              <a:defRPr/>
            </a:pPr>
            <a:r>
              <a:rPr lang="sr-Latn-CS" sz="2900" dirty="0" smtClean="0">
                <a:solidFill>
                  <a:srgbClr val="073E87"/>
                </a:solidFill>
              </a:rPr>
              <a:t>Intervencije za </a:t>
            </a:r>
            <a:r>
              <a:rPr lang="sr-Latn-CS" sz="2900" b="1" dirty="0" smtClean="0">
                <a:solidFill>
                  <a:srgbClr val="073E87"/>
                </a:solidFill>
              </a:rPr>
              <a:t>romsku djecu</a:t>
            </a:r>
            <a:endParaRPr lang="en-GB" sz="2900" b="1" dirty="0" smtClean="0">
              <a:solidFill>
                <a:srgbClr val="073E87"/>
              </a:solidFill>
            </a:endParaRPr>
          </a:p>
          <a:p>
            <a:pPr marL="0" indent="0">
              <a:buClr>
                <a:srgbClr val="31B6FD"/>
              </a:buClr>
              <a:buNone/>
              <a:defRPr/>
            </a:pPr>
            <a:r>
              <a:rPr lang="en-GB" sz="2900" b="1" dirty="0">
                <a:solidFill>
                  <a:srgbClr val="073E87"/>
                </a:solidFill>
              </a:rPr>
              <a:t>	</a:t>
            </a:r>
            <a:r>
              <a:rPr lang="sr-Latn-CS" sz="2900" dirty="0" smtClean="0">
                <a:solidFill>
                  <a:srgbClr val="073E87"/>
                </a:solidFill>
              </a:rPr>
              <a:t>npr</a:t>
            </a:r>
            <a:r>
              <a:rPr lang="en-GB" sz="2900" dirty="0" smtClean="0">
                <a:solidFill>
                  <a:srgbClr val="073E87"/>
                </a:solidFill>
              </a:rPr>
              <a:t>. </a:t>
            </a:r>
            <a:r>
              <a:rPr lang="sr-Latn-CS" sz="2900" dirty="0" smtClean="0">
                <a:solidFill>
                  <a:srgbClr val="073E87"/>
                </a:solidFill>
              </a:rPr>
              <a:t>imunizacija, obrazovanje</a:t>
            </a:r>
            <a:endParaRPr lang="en-GB" sz="2900" dirty="0">
              <a:solidFill>
                <a:srgbClr val="073E87"/>
              </a:solidFill>
            </a:endParaRPr>
          </a:p>
          <a:p>
            <a:pPr>
              <a:buClr>
                <a:srgbClr val="31B6FD"/>
              </a:buClr>
              <a:defRPr/>
            </a:pPr>
            <a:endParaRPr lang="en-GB" sz="2900" dirty="0" smtClean="0">
              <a:solidFill>
                <a:srgbClr val="073E87"/>
              </a:solidFill>
            </a:endParaRPr>
          </a:p>
          <a:p>
            <a:pPr>
              <a:buClr>
                <a:srgbClr val="31B6FD"/>
              </a:buClr>
              <a:defRPr/>
            </a:pPr>
            <a:r>
              <a:rPr lang="sr-Latn-CS" sz="2900" dirty="0" smtClean="0">
                <a:solidFill>
                  <a:srgbClr val="073E87"/>
                </a:solidFill>
              </a:rPr>
              <a:t>Učešće i osnaživanje</a:t>
            </a:r>
            <a:r>
              <a:rPr lang="en-GB" sz="2900" b="1" dirty="0" smtClean="0">
                <a:solidFill>
                  <a:srgbClr val="073E87"/>
                </a:solidFill>
              </a:rPr>
              <a:t> </a:t>
            </a:r>
            <a:r>
              <a:rPr lang="sr-Latn-CS" sz="2900" b="1" dirty="0" smtClean="0">
                <a:solidFill>
                  <a:srgbClr val="073E87"/>
                </a:solidFill>
              </a:rPr>
              <a:t>adolescenata</a:t>
            </a:r>
            <a:r>
              <a:rPr lang="en-GB" sz="2900" b="1" dirty="0" smtClean="0">
                <a:solidFill>
                  <a:srgbClr val="073E87"/>
                </a:solidFill>
              </a:rPr>
              <a:t>, </a:t>
            </a:r>
            <a:endParaRPr lang="sr-Latn-CS" sz="2900" b="1" dirty="0" smtClean="0">
              <a:solidFill>
                <a:srgbClr val="073E87"/>
              </a:solidFill>
            </a:endParaRPr>
          </a:p>
          <a:p>
            <a:pPr>
              <a:buClr>
                <a:srgbClr val="31B6FD"/>
              </a:buClr>
              <a:buNone/>
              <a:defRPr/>
            </a:pPr>
            <a:r>
              <a:rPr lang="sr-Latn-CS" sz="2900" b="1" dirty="0" smtClean="0">
                <a:solidFill>
                  <a:srgbClr val="073E87"/>
                </a:solidFill>
              </a:rPr>
              <a:t>    </a:t>
            </a:r>
            <a:r>
              <a:rPr lang="sr-Latn-CS" sz="2900" b="1" dirty="0" smtClean="0">
                <a:solidFill>
                  <a:srgbClr val="073E87"/>
                </a:solidFill>
              </a:rPr>
              <a:t>posebice</a:t>
            </a:r>
            <a:r>
              <a:rPr lang="sr-Latn-CS" sz="2900" b="1" dirty="0" smtClean="0">
                <a:solidFill>
                  <a:srgbClr val="073E87"/>
                </a:solidFill>
              </a:rPr>
              <a:t> najmarginaliziranijih</a:t>
            </a:r>
            <a:endParaRPr lang="en-GB" sz="2900" b="1" dirty="0" smtClean="0">
              <a:solidFill>
                <a:srgbClr val="073E87"/>
              </a:solidFill>
            </a:endParaRPr>
          </a:p>
          <a:p>
            <a:pPr marL="0" indent="0">
              <a:buClr>
                <a:srgbClr val="31B6FD"/>
              </a:buClr>
              <a:buFont typeface="Symbol" pitchFamily="18" charset="2"/>
              <a:buNone/>
              <a:defRPr/>
            </a:pPr>
            <a:endParaRPr lang="en-GB" sz="2900" b="1" dirty="0" smtClean="0">
              <a:solidFill>
                <a:srgbClr val="073E87"/>
              </a:solidFill>
            </a:endParaRPr>
          </a:p>
          <a:p>
            <a:pPr marL="0" indent="0">
              <a:buClr>
                <a:srgbClr val="31B6FD"/>
              </a:buClr>
              <a:buFont typeface="Symbol" pitchFamily="18" charset="2"/>
              <a:buNone/>
              <a:defRPr/>
            </a:pPr>
            <a:endParaRPr lang="en-GB" sz="2900" b="1" dirty="0">
              <a:solidFill>
                <a:srgbClr val="073E87"/>
              </a:solidFill>
            </a:endParaRPr>
          </a:p>
          <a:p>
            <a:pPr>
              <a:buClr>
                <a:srgbClr val="31B6FD"/>
              </a:buClr>
              <a:defRPr/>
            </a:pPr>
            <a:endParaRPr lang="en-GB" sz="2900" dirty="0" smtClean="0">
              <a:solidFill>
                <a:srgbClr val="073E87"/>
              </a:solidFill>
            </a:endParaRPr>
          </a:p>
          <a:p>
            <a:pPr marL="0" indent="0">
              <a:buClr>
                <a:srgbClr val="31B6FD"/>
              </a:buClr>
              <a:buFont typeface="Symbol" pitchFamily="18" charset="2"/>
              <a:buNone/>
              <a:defRPr/>
            </a:pPr>
            <a:endParaRPr lang="en-GB" dirty="0">
              <a:solidFill>
                <a:srgbClr val="073E87"/>
              </a:solidFill>
            </a:endParaRPr>
          </a:p>
          <a:p>
            <a:pPr>
              <a:buClr>
                <a:srgbClr val="31B6FD"/>
              </a:buClr>
              <a:defRPr/>
            </a:pPr>
            <a:endParaRPr lang="en-US" dirty="0">
              <a:solidFill>
                <a:srgbClr val="073E87"/>
              </a:solidFill>
              <a:latin typeface="Candara"/>
            </a:endParaRPr>
          </a:p>
        </p:txBody>
      </p:sp>
      <p:pic>
        <p:nvPicPr>
          <p:cNvPr id="4" name="Picture 7" descr="M:\Bosnia and Herzegovina\Donor Files\European Union-EC\SPIS Febr13\EU report on SPIS Jan 2013\Photos Selection ACD &amp; Majda\tesanj-djeca s kandidatima (50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97762"/>
            <a:ext cx="3333213" cy="220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47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37582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76200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5800" y="203198"/>
            <a:ext cx="7924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bs-Latn-BA" dirty="0" smtClean="0"/>
              <a:t>UNICEF 2015-19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172200"/>
            <a:ext cx="82296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Praćenje prava djeteta, monitoring i evaluacija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5001562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Financiranje:</a:t>
            </a:r>
          </a:p>
          <a:p>
            <a:r>
              <a:rPr lang="bs-Latn-BA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Planirano: 7.5 mil $</a:t>
            </a:r>
          </a:p>
          <a:p>
            <a:r>
              <a:rPr lang="bs-Latn-BA" sz="12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Nedostaje: 5.4 mil $</a:t>
            </a:r>
            <a:endParaRPr lang="en-US" sz="1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1800" y="4986172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bs-Latn-BA" b="1" dirty="0" smtClean="0">
                <a:solidFill>
                  <a:srgbClr val="7030A0"/>
                </a:solidFill>
              </a:rPr>
              <a:t>Financiranje:</a:t>
            </a:r>
            <a:endParaRPr lang="bs-Latn-BA" b="1" dirty="0">
              <a:solidFill>
                <a:srgbClr val="7030A0"/>
              </a:solidFill>
            </a:endParaRPr>
          </a:p>
          <a:p>
            <a:pPr algn="l"/>
            <a:r>
              <a:rPr lang="bs-Latn-BA" b="1" dirty="0" smtClean="0">
                <a:solidFill>
                  <a:srgbClr val="7030A0"/>
                </a:solidFill>
              </a:rPr>
              <a:t>Planirano: 4.5 </a:t>
            </a:r>
            <a:r>
              <a:rPr lang="bs-Latn-BA" b="1" dirty="0">
                <a:solidFill>
                  <a:srgbClr val="7030A0"/>
                </a:solidFill>
              </a:rPr>
              <a:t>mil $</a:t>
            </a:r>
          </a:p>
          <a:p>
            <a:pPr algn="l"/>
            <a:r>
              <a:rPr lang="bs-Latn-BA" b="1" dirty="0" smtClean="0">
                <a:solidFill>
                  <a:srgbClr val="7030A0"/>
                </a:solidFill>
              </a:rPr>
              <a:t>Nedostaje: </a:t>
            </a:r>
            <a:r>
              <a:rPr lang="bs-Latn-BA" b="1" dirty="0">
                <a:solidFill>
                  <a:srgbClr val="7030A0"/>
                </a:solidFill>
              </a:rPr>
              <a:t>3.1 mil $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2684" y="5040178"/>
            <a:ext cx="1752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bs-Latn-BA" sz="1000" b="1" dirty="0" smtClean="0">
                <a:solidFill>
                  <a:srgbClr val="7030A0"/>
                </a:solidFill>
              </a:rPr>
              <a:t>Financiranje:</a:t>
            </a:r>
            <a:endParaRPr lang="bs-Latn-BA" sz="1000" b="1" dirty="0">
              <a:solidFill>
                <a:srgbClr val="7030A0"/>
              </a:solidFill>
            </a:endParaRPr>
          </a:p>
          <a:p>
            <a:pPr algn="l"/>
            <a:r>
              <a:rPr lang="bs-Latn-BA" sz="1000" b="1" dirty="0" smtClean="0">
                <a:solidFill>
                  <a:srgbClr val="7030A0"/>
                </a:solidFill>
              </a:rPr>
              <a:t>Planirano: 9 </a:t>
            </a:r>
            <a:r>
              <a:rPr lang="bs-Latn-BA" sz="1000" b="1" dirty="0">
                <a:solidFill>
                  <a:srgbClr val="7030A0"/>
                </a:solidFill>
              </a:rPr>
              <a:t>mil $</a:t>
            </a:r>
          </a:p>
          <a:p>
            <a:pPr algn="l"/>
            <a:r>
              <a:rPr lang="bs-Latn-BA" sz="1000" b="1" dirty="0" smtClean="0">
                <a:solidFill>
                  <a:srgbClr val="7030A0"/>
                </a:solidFill>
              </a:rPr>
              <a:t>Nedostaje: 5.1 </a:t>
            </a:r>
            <a:r>
              <a:rPr lang="bs-Latn-BA" sz="1000" b="1" dirty="0">
                <a:solidFill>
                  <a:srgbClr val="7030A0"/>
                </a:solidFill>
              </a:rPr>
              <a:t>mil $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88226" y="5095089"/>
            <a:ext cx="18563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bs-Latn-BA" sz="1000" b="1" dirty="0" smtClean="0">
                <a:solidFill>
                  <a:srgbClr val="7030A0"/>
                </a:solidFill>
              </a:rPr>
              <a:t>Financiranje:</a:t>
            </a:r>
            <a:endParaRPr lang="bs-Latn-BA" sz="1000" b="1" dirty="0">
              <a:solidFill>
                <a:srgbClr val="7030A0"/>
              </a:solidFill>
            </a:endParaRPr>
          </a:p>
          <a:p>
            <a:pPr algn="l"/>
            <a:r>
              <a:rPr lang="bs-Latn-BA" sz="1000" b="1" dirty="0" smtClean="0">
                <a:solidFill>
                  <a:srgbClr val="7030A0"/>
                </a:solidFill>
              </a:rPr>
              <a:t>Planirano: 7 </a:t>
            </a:r>
            <a:r>
              <a:rPr lang="bs-Latn-BA" sz="1000" b="1" dirty="0">
                <a:solidFill>
                  <a:srgbClr val="7030A0"/>
                </a:solidFill>
              </a:rPr>
              <a:t>mil $</a:t>
            </a:r>
          </a:p>
          <a:p>
            <a:pPr algn="l"/>
            <a:r>
              <a:rPr lang="bs-Latn-BA" sz="1000" b="1" dirty="0" smtClean="0">
                <a:solidFill>
                  <a:srgbClr val="7030A0"/>
                </a:solidFill>
              </a:rPr>
              <a:t>Nedostaje: </a:t>
            </a:r>
            <a:r>
              <a:rPr lang="bs-Latn-BA" sz="1000" b="1" dirty="0">
                <a:solidFill>
                  <a:srgbClr val="7030A0"/>
                </a:solidFill>
              </a:rPr>
              <a:t>1.7 mil $</a:t>
            </a:r>
            <a:endParaRPr lang="en-US" sz="1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6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>
                <a:solidFill>
                  <a:srgbClr val="00B0F0"/>
                </a:solidFill>
              </a:rPr>
              <a:t>Partneri donatori za unapređenje prava djece u </a:t>
            </a:r>
            <a:r>
              <a:rPr lang="en-US" dirty="0" err="1" smtClean="0">
                <a:solidFill>
                  <a:srgbClr val="00B0F0"/>
                </a:solidFill>
              </a:rPr>
              <a:t>Bosni</a:t>
            </a:r>
            <a:r>
              <a:rPr lang="bs-Latn-BA" dirty="0" smtClean="0">
                <a:solidFill>
                  <a:srgbClr val="00B0F0"/>
                </a:solidFill>
              </a:rPr>
              <a:t> i </a:t>
            </a:r>
            <a:r>
              <a:rPr lang="en-US" dirty="0" smtClean="0">
                <a:solidFill>
                  <a:srgbClr val="00B0F0"/>
                </a:solidFill>
              </a:rPr>
              <a:t>Her</a:t>
            </a:r>
            <a:r>
              <a:rPr lang="bs-Latn-BA" dirty="0" smtClean="0">
                <a:solidFill>
                  <a:srgbClr val="00B0F0"/>
                </a:solidFill>
              </a:rPr>
              <a:t>c</a:t>
            </a:r>
            <a:r>
              <a:rPr lang="en-US" dirty="0" err="1" smtClean="0">
                <a:solidFill>
                  <a:srgbClr val="00B0F0"/>
                </a:solidFill>
              </a:rPr>
              <a:t>egovin</a:t>
            </a:r>
            <a:r>
              <a:rPr lang="bs-Latn-BA" dirty="0" smtClean="0">
                <a:solidFill>
                  <a:srgbClr val="00B0F0"/>
                </a:solidFill>
              </a:rPr>
              <a:t>i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081" y="1417638"/>
            <a:ext cx="8229600" cy="505936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bs-Latn-BA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bs-Latn-BA" dirty="0" smtClean="0">
                <a:solidFill>
                  <a:srgbClr val="FF0000"/>
                </a:solidFill>
              </a:rPr>
              <a:t>Uz temeljna</a:t>
            </a:r>
            <a:r>
              <a:rPr lang="bs-Latn-BA" dirty="0" smtClean="0">
                <a:solidFill>
                  <a:srgbClr val="FF0000"/>
                </a:solidFill>
              </a:rPr>
              <a:t> sredstva </a:t>
            </a:r>
            <a:r>
              <a:rPr lang="bs-Latn-BA" dirty="0" smtClean="0">
                <a:solidFill>
                  <a:srgbClr val="FF0000"/>
                </a:solidFill>
              </a:rPr>
              <a:t>UNICEF-a i </a:t>
            </a:r>
            <a:r>
              <a:rPr lang="bs-Latn-BA" dirty="0" smtClean="0">
                <a:solidFill>
                  <a:srgbClr val="FF0000"/>
                </a:solidFill>
              </a:rPr>
              <a:t>tematske fondove, </a:t>
            </a:r>
            <a:r>
              <a:rPr lang="bs-Latn-BA" dirty="0" smtClean="0">
                <a:solidFill>
                  <a:srgbClr val="FF0000"/>
                </a:solidFill>
              </a:rPr>
              <a:t>glavni izvori financiranja su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bs-Latn-BA" dirty="0" smtClean="0">
                <a:solidFill>
                  <a:srgbClr val="00B0F0"/>
                </a:solidFill>
              </a:rPr>
              <a:t>Europska </a:t>
            </a:r>
            <a:r>
              <a:rPr lang="bs-Latn-BA" dirty="0" smtClean="0">
                <a:solidFill>
                  <a:srgbClr val="00B0F0"/>
                </a:solidFill>
              </a:rPr>
              <a:t>unija</a:t>
            </a:r>
            <a:r>
              <a:rPr lang="fr-FR" dirty="0" smtClean="0">
                <a:solidFill>
                  <a:srgbClr val="00B0F0"/>
                </a:solidFill>
              </a:rPr>
              <a:t> (EU)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bs-Latn-BA" dirty="0" smtClean="0">
                <a:solidFill>
                  <a:srgbClr val="00B0F0"/>
                </a:solidFill>
              </a:rPr>
              <a:t>Švicarska </a:t>
            </a:r>
            <a:r>
              <a:rPr lang="fr-FR" dirty="0" smtClean="0">
                <a:solidFill>
                  <a:srgbClr val="00B0F0"/>
                </a:solidFill>
              </a:rPr>
              <a:t>(SDC</a:t>
            </a:r>
            <a:r>
              <a:rPr lang="fr-FR" dirty="0">
                <a:solidFill>
                  <a:srgbClr val="00B0F0"/>
                </a:solidFill>
              </a:rPr>
              <a:t>)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bs-Latn-BA" dirty="0" smtClean="0">
                <a:solidFill>
                  <a:srgbClr val="00B0F0"/>
                </a:solidFill>
              </a:rPr>
              <a:t>Švedska </a:t>
            </a:r>
            <a:r>
              <a:rPr lang="fr-FR" dirty="0" smtClean="0">
                <a:solidFill>
                  <a:srgbClr val="00B0F0"/>
                </a:solidFill>
              </a:rPr>
              <a:t>(SIDA</a:t>
            </a:r>
            <a:r>
              <a:rPr lang="fr-FR" dirty="0">
                <a:solidFill>
                  <a:srgbClr val="00B0F0"/>
                </a:solidFill>
              </a:rPr>
              <a:t>)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en-US" dirty="0">
                <a:solidFill>
                  <a:srgbClr val="00B0F0"/>
                </a:solidFill>
              </a:rPr>
              <a:t>Dubai Cares</a:t>
            </a:r>
          </a:p>
          <a:p>
            <a:r>
              <a:rPr lang="bs-Latn-BA" dirty="0" smtClean="0">
                <a:solidFill>
                  <a:srgbClr val="00B0F0"/>
                </a:solidFill>
              </a:rPr>
              <a:t>Nizozemsk</a:t>
            </a:r>
            <a:r>
              <a:rPr lang="bs-Latn-BA" dirty="0" smtClean="0">
                <a:solidFill>
                  <a:srgbClr val="00B0F0"/>
                </a:solidFill>
              </a:rPr>
              <a:t>a 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bs-Latn-BA" dirty="0" smtClean="0">
                <a:solidFill>
                  <a:srgbClr val="00B0F0"/>
                </a:solidFill>
              </a:rPr>
              <a:t>Državni </a:t>
            </a:r>
            <a:r>
              <a:rPr lang="bs-Latn-BA" dirty="0" smtClean="0">
                <a:solidFill>
                  <a:srgbClr val="00B0F0"/>
                </a:solidFill>
              </a:rPr>
              <a:t>odbori</a:t>
            </a:r>
            <a:r>
              <a:rPr lang="bs-Latn-BA" dirty="0" smtClean="0">
                <a:solidFill>
                  <a:srgbClr val="00B0F0"/>
                </a:solidFill>
              </a:rPr>
              <a:t> </a:t>
            </a:r>
            <a:r>
              <a:rPr lang="bs-Latn-BA" dirty="0" smtClean="0">
                <a:solidFill>
                  <a:srgbClr val="00B0F0"/>
                </a:solidFill>
              </a:rPr>
              <a:t>za UNICEF </a:t>
            </a:r>
            <a:r>
              <a:rPr lang="en-US" dirty="0" smtClean="0">
                <a:solidFill>
                  <a:srgbClr val="00B0F0"/>
                </a:solidFill>
              </a:rPr>
              <a:t>(</a:t>
            </a:r>
            <a:r>
              <a:rPr lang="bs-Latn-BA" dirty="0" smtClean="0">
                <a:solidFill>
                  <a:srgbClr val="00B0F0"/>
                </a:solidFill>
              </a:rPr>
              <a:t>Njemačka</a:t>
            </a:r>
            <a:r>
              <a:rPr lang="en-US" dirty="0" smtClean="0">
                <a:solidFill>
                  <a:srgbClr val="00B0F0"/>
                </a:solidFill>
              </a:rPr>
              <a:t>,</a:t>
            </a:r>
            <a:r>
              <a:rPr lang="bs-Latn-BA" dirty="0" smtClean="0">
                <a:solidFill>
                  <a:srgbClr val="00B0F0"/>
                </a:solidFill>
              </a:rPr>
              <a:t> </a:t>
            </a:r>
            <a:r>
              <a:rPr lang="bs-Latn-BA" dirty="0" smtClean="0">
                <a:solidFill>
                  <a:srgbClr val="00B0F0"/>
                </a:solidFill>
              </a:rPr>
              <a:t>Nizozemska</a:t>
            </a:r>
            <a:r>
              <a:rPr lang="en-US" dirty="0" smtClean="0">
                <a:solidFill>
                  <a:srgbClr val="00B0F0"/>
                </a:solidFill>
              </a:rPr>
              <a:t>,</a:t>
            </a:r>
            <a:r>
              <a:rPr lang="bs-Latn-BA" dirty="0">
                <a:solidFill>
                  <a:srgbClr val="00B0F0"/>
                </a:solidFill>
              </a:rPr>
              <a:t> </a:t>
            </a:r>
            <a:r>
              <a:rPr lang="bs-Latn-BA" dirty="0" smtClean="0">
                <a:solidFill>
                  <a:srgbClr val="00B0F0"/>
                </a:solidFill>
              </a:rPr>
              <a:t>Španjolska</a:t>
            </a:r>
            <a:r>
              <a:rPr lang="en-US" dirty="0" smtClean="0">
                <a:solidFill>
                  <a:srgbClr val="00B0F0"/>
                </a:solidFill>
              </a:rPr>
              <a:t>, </a:t>
            </a:r>
            <a:r>
              <a:rPr lang="en-US" dirty="0" err="1" smtClean="0">
                <a:solidFill>
                  <a:srgbClr val="00B0F0"/>
                </a:solidFill>
              </a:rPr>
              <a:t>Sloveni</a:t>
            </a:r>
            <a:r>
              <a:rPr lang="bs-Latn-BA" dirty="0" smtClean="0">
                <a:solidFill>
                  <a:srgbClr val="00B0F0"/>
                </a:solidFill>
              </a:rPr>
              <a:t>ja</a:t>
            </a:r>
            <a:r>
              <a:rPr lang="en-US" dirty="0" smtClean="0">
                <a:solidFill>
                  <a:srgbClr val="00B0F0"/>
                </a:solidFill>
              </a:rPr>
              <a:t>,</a:t>
            </a:r>
            <a:r>
              <a:rPr lang="bs-Latn-BA" dirty="0" smtClean="0">
                <a:solidFill>
                  <a:srgbClr val="00B0F0"/>
                </a:solidFill>
              </a:rPr>
              <a:t>UK</a:t>
            </a:r>
            <a:r>
              <a:rPr lang="en-US" dirty="0" smtClean="0">
                <a:solidFill>
                  <a:srgbClr val="00B0F0"/>
                </a:solidFill>
              </a:rPr>
              <a:t>,</a:t>
            </a:r>
            <a:r>
              <a:rPr lang="bs-Latn-BA" dirty="0" smtClean="0">
                <a:solidFill>
                  <a:srgbClr val="00B0F0"/>
                </a:solidFill>
              </a:rPr>
              <a:t> Mađarska</a:t>
            </a:r>
            <a:r>
              <a:rPr lang="en-US" dirty="0" smtClean="0">
                <a:solidFill>
                  <a:srgbClr val="00B0F0"/>
                </a:solidFill>
              </a:rPr>
              <a:t>)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bs-Latn-BA" dirty="0" smtClean="0">
                <a:solidFill>
                  <a:srgbClr val="00B0F0"/>
                </a:solidFill>
              </a:rPr>
              <a:t>Trust Fond </a:t>
            </a:r>
            <a:r>
              <a:rPr lang="en-US" dirty="0" smtClean="0">
                <a:solidFill>
                  <a:srgbClr val="00B0F0"/>
                </a:solidFill>
              </a:rPr>
              <a:t>U</a:t>
            </a:r>
            <a:r>
              <a:rPr lang="bs-Latn-BA" dirty="0" smtClean="0">
                <a:solidFill>
                  <a:srgbClr val="00B0F0"/>
                </a:solidFill>
              </a:rPr>
              <a:t>N-a za sigurnost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bs-Latn-BA" dirty="0" smtClean="0">
                <a:solidFill>
                  <a:srgbClr val="00B0F0"/>
                </a:solidFill>
              </a:rPr>
              <a:t>Fond </a:t>
            </a:r>
            <a:r>
              <a:rPr lang="en-US" dirty="0" smtClean="0">
                <a:solidFill>
                  <a:srgbClr val="00B0F0"/>
                </a:solidFill>
              </a:rPr>
              <a:t>UN</a:t>
            </a:r>
            <a:r>
              <a:rPr lang="bs-Latn-BA" dirty="0" smtClean="0">
                <a:solidFill>
                  <a:srgbClr val="00B0F0"/>
                </a:solidFill>
              </a:rPr>
              <a:t>-a za izgradnju mira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bs-Latn-BA" dirty="0" smtClean="0">
                <a:solidFill>
                  <a:srgbClr val="00B0F0"/>
                </a:solidFill>
              </a:rPr>
              <a:t>Fondacija </a:t>
            </a:r>
            <a:r>
              <a:rPr lang="en-US" dirty="0" smtClean="0">
                <a:solidFill>
                  <a:srgbClr val="00B0F0"/>
                </a:solidFill>
              </a:rPr>
              <a:t>Novak </a:t>
            </a:r>
            <a:r>
              <a:rPr lang="bs-Latn-BA" dirty="0" smtClean="0">
                <a:solidFill>
                  <a:srgbClr val="00B0F0"/>
                </a:solidFill>
              </a:rPr>
              <a:t>Đ</a:t>
            </a:r>
            <a:r>
              <a:rPr lang="en-US" dirty="0" err="1" smtClean="0">
                <a:solidFill>
                  <a:srgbClr val="00B0F0"/>
                </a:solidFill>
              </a:rPr>
              <a:t>okovi</a:t>
            </a:r>
            <a:r>
              <a:rPr lang="bs-Latn-BA" dirty="0" smtClean="0">
                <a:solidFill>
                  <a:srgbClr val="00B0F0"/>
                </a:solidFill>
              </a:rPr>
              <a:t>ć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bs-Latn-BA" dirty="0" smtClean="0">
                <a:solidFill>
                  <a:srgbClr val="00B0F0"/>
                </a:solidFill>
              </a:rPr>
              <a:t>USA Privredna komora USA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bs-Latn-BA" dirty="0" smtClean="0">
                <a:solidFill>
                  <a:srgbClr val="00B0F0"/>
                </a:solidFill>
              </a:rPr>
              <a:t>Fondacija Alexander Vodini</a:t>
            </a:r>
            <a:endParaRPr lang="en-US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bs-Latn-BA" sz="3700" i="1" dirty="0" smtClean="0">
                <a:solidFill>
                  <a:srgbClr val="FF0000"/>
                </a:solidFill>
              </a:rPr>
              <a:t>Hvala</a:t>
            </a:r>
            <a:r>
              <a:rPr lang="en-US" sz="3700" i="1" dirty="0" smtClean="0">
                <a:solidFill>
                  <a:srgbClr val="FF0000"/>
                </a:solidFill>
              </a:rPr>
              <a:t>!</a:t>
            </a:r>
            <a:endParaRPr lang="en-US" sz="3700" i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7233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27" y="257175"/>
            <a:ext cx="8483600" cy="636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96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sz="3600" b="1" dirty="0" smtClean="0">
                <a:solidFill>
                  <a:srgbClr val="00B0F0"/>
                </a:solidFill>
              </a:rPr>
              <a:t>Pravo na socijalnu zaštitu: Siromaštvo, socijalna uključenost i zaštita</a:t>
            </a:r>
            <a:endParaRPr lang="en-US" sz="36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9854" y="1440266"/>
            <a:ext cx="4038600" cy="2819399"/>
          </a:xfrm>
        </p:spPr>
        <p:txBody>
          <a:bodyPr>
            <a:normAutofit fontScale="92500" lnSpcReduction="10000"/>
          </a:bodyPr>
          <a:lstStyle/>
          <a:p>
            <a:r>
              <a:rPr lang="bs-Latn-BA" dirty="0" smtClean="0"/>
              <a:t>Svako šesto </a:t>
            </a:r>
            <a:r>
              <a:rPr lang="bs-Latn-BA" dirty="0" smtClean="0"/>
              <a:t>ku</a:t>
            </a:r>
            <a:r>
              <a:rPr lang="bs-Latn-BA" dirty="0" smtClean="0"/>
              <a:t>ćanstvo </a:t>
            </a:r>
            <a:r>
              <a:rPr lang="bs-Latn-BA" dirty="0" smtClean="0"/>
              <a:t>u BiH živi u siromaštvu</a:t>
            </a:r>
            <a:r>
              <a:rPr lang="en-US" dirty="0" smtClean="0"/>
              <a:t>; </a:t>
            </a:r>
            <a:endParaRPr lang="en-US" dirty="0"/>
          </a:p>
          <a:p>
            <a:r>
              <a:rPr lang="bs-Latn-BA" dirty="0" smtClean="0"/>
              <a:t>Djeca su najosjetljivija na siromaštvo</a:t>
            </a:r>
            <a:r>
              <a:rPr lang="en-GB" dirty="0" smtClean="0"/>
              <a:t>; </a:t>
            </a:r>
            <a:endParaRPr lang="en-GB" dirty="0"/>
          </a:p>
          <a:p>
            <a:r>
              <a:rPr lang="bs-Latn-BA" dirty="0" smtClean="0"/>
              <a:t>Obitelj</a:t>
            </a:r>
            <a:r>
              <a:rPr lang="bs-Latn-BA" dirty="0"/>
              <a:t>i</a:t>
            </a:r>
            <a:r>
              <a:rPr lang="bs-Latn-BA" dirty="0" smtClean="0"/>
              <a:t> </a:t>
            </a:r>
            <a:r>
              <a:rPr lang="bs-Latn-BA" dirty="0" smtClean="0"/>
              <a:t>sa dvoje ili troje djece su najizloženije siromaštvu.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bs-Latn-BA" dirty="0" smtClean="0">
                <a:solidFill>
                  <a:srgbClr val="FF0000"/>
                </a:solidFill>
              </a:rPr>
              <a:t>Stopa siromaštva se povećava sa brojem djece u </a:t>
            </a:r>
            <a:r>
              <a:rPr lang="bs-Latn-BA" dirty="0" smtClean="0">
                <a:solidFill>
                  <a:srgbClr val="FF0000"/>
                </a:solidFill>
              </a:rPr>
              <a:t>kućans</a:t>
            </a:r>
            <a:r>
              <a:rPr lang="bs-Latn-BA" dirty="0" smtClean="0">
                <a:solidFill>
                  <a:srgbClr val="FF0000"/>
                </a:solidFill>
              </a:rPr>
              <a:t>tvu</a:t>
            </a:r>
            <a:r>
              <a:rPr lang="bs-Latn-BA" dirty="0" smtClean="0">
                <a:solidFill>
                  <a:srgbClr val="FF0000"/>
                </a:solidFill>
              </a:rPr>
              <a:t>!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9854" y="4935920"/>
            <a:ext cx="4343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1400" dirty="0" smtClean="0">
                <a:solidFill>
                  <a:srgbClr val="00B0F0"/>
                </a:solidFill>
                <a:latin typeface="MyriadPro-Regular"/>
              </a:rPr>
              <a:t>Budući</a:t>
            </a:r>
            <a:r>
              <a:rPr lang="bs-Latn-BA" sz="1400" dirty="0" smtClean="0">
                <a:solidFill>
                  <a:srgbClr val="00B0F0"/>
                </a:solidFill>
                <a:latin typeface="MyriadPro-Regular"/>
              </a:rPr>
              <a:t> </a:t>
            </a:r>
            <a:r>
              <a:rPr lang="bs-Latn-BA" sz="1400" dirty="0" smtClean="0">
                <a:solidFill>
                  <a:srgbClr val="00B0F0"/>
                </a:solidFill>
                <a:latin typeface="MyriadPro-Regular"/>
              </a:rPr>
              <a:t>je BiH </a:t>
            </a:r>
            <a:r>
              <a:rPr lang="bs-Latn-BA" sz="1400" dirty="0" smtClean="0">
                <a:solidFill>
                  <a:srgbClr val="00B0F0"/>
                </a:solidFill>
                <a:latin typeface="MyriadPro-Regular"/>
              </a:rPr>
              <a:t>decentralizirana </a:t>
            </a:r>
            <a:r>
              <a:rPr lang="bs-Latn-BA" sz="1400" dirty="0" smtClean="0">
                <a:solidFill>
                  <a:srgbClr val="00B0F0"/>
                </a:solidFill>
                <a:latin typeface="MyriadPro-Regular"/>
              </a:rPr>
              <a:t>zemlja, </a:t>
            </a:r>
            <a:r>
              <a:rPr lang="bs-Latn-BA" sz="1400" b="1" dirty="0" smtClean="0">
                <a:solidFill>
                  <a:srgbClr val="00B0F0"/>
                </a:solidFill>
                <a:latin typeface="MyriadPro-Regular"/>
              </a:rPr>
              <a:t>ugrožene skupin</a:t>
            </a:r>
            <a:r>
              <a:rPr lang="bs-Latn-BA" sz="1400" b="1" dirty="0" smtClean="0">
                <a:solidFill>
                  <a:srgbClr val="00B0F0"/>
                </a:solidFill>
                <a:latin typeface="MyriadPro-Regular"/>
              </a:rPr>
              <a:t>e </a:t>
            </a:r>
            <a:r>
              <a:rPr lang="bs-Latn-BA" sz="1400" b="1" dirty="0" smtClean="0">
                <a:solidFill>
                  <a:srgbClr val="00B0F0"/>
                </a:solidFill>
                <a:latin typeface="MyriadPro-Regular"/>
              </a:rPr>
              <a:t>stanovništva primaju različite socijalne dodatke </a:t>
            </a:r>
            <a:r>
              <a:rPr lang="bs-Latn-BA" sz="1400" dirty="0" smtClean="0">
                <a:solidFill>
                  <a:srgbClr val="00B0F0"/>
                </a:solidFill>
                <a:latin typeface="MyriadPro-Regular"/>
              </a:rPr>
              <a:t>zbog mjesta prebivališta; što znači da se isto pravo „ostvaruje“ na različit način</a:t>
            </a:r>
            <a:r>
              <a:rPr lang="en-US" sz="1400" dirty="0" smtClean="0">
                <a:solidFill>
                  <a:srgbClr val="00B0F0"/>
                </a:solidFill>
                <a:latin typeface="MyriadPro-Regular"/>
              </a:rPr>
              <a:t>. </a:t>
            </a:r>
            <a:endParaRPr lang="en-US" sz="1400" dirty="0"/>
          </a:p>
        </p:txBody>
      </p:sp>
      <p:pic>
        <p:nvPicPr>
          <p:cNvPr id="1026" name="Chart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254" y="3048000"/>
            <a:ext cx="401594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94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334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bs-Latn-BA" dirty="0" smtClean="0">
                <a:solidFill>
                  <a:srgbClr val="00B0F0"/>
                </a:solidFill>
              </a:rPr>
              <a:t>Razlike u </a:t>
            </a:r>
            <a:r>
              <a:rPr lang="bs-Latn-BA" dirty="0" smtClean="0">
                <a:solidFill>
                  <a:srgbClr val="00B0F0"/>
                </a:solidFill>
              </a:rPr>
              <a:t>stupnju razvitka </a:t>
            </a:r>
            <a:r>
              <a:rPr lang="bs-Latn-BA" dirty="0" smtClean="0">
                <a:solidFill>
                  <a:srgbClr val="00B0F0"/>
                </a:solidFill>
              </a:rPr>
              <a:t>među </a:t>
            </a:r>
            <a:r>
              <a:rPr lang="bs-Latn-BA" dirty="0" smtClean="0">
                <a:solidFill>
                  <a:srgbClr val="00B0F0"/>
                </a:solidFill>
              </a:rPr>
              <a:t>zemljopis</a:t>
            </a:r>
            <a:r>
              <a:rPr lang="bs-Latn-BA" dirty="0" smtClean="0">
                <a:solidFill>
                  <a:srgbClr val="00B0F0"/>
                </a:solidFill>
              </a:rPr>
              <a:t>nim </a:t>
            </a:r>
            <a:r>
              <a:rPr lang="bs-Latn-BA" dirty="0" smtClean="0">
                <a:solidFill>
                  <a:srgbClr val="00B0F0"/>
                </a:solidFill>
              </a:rPr>
              <a:t>lokacijama u BiH – utjecaj na pravičnost među djecom u BiH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003180"/>
            <a:ext cx="4038600" cy="3720002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bs-Latn-BA" dirty="0" smtClean="0">
                <a:solidFill>
                  <a:srgbClr val="00B050"/>
                </a:solidFill>
              </a:rPr>
              <a:t>Na temelju</a:t>
            </a:r>
            <a:r>
              <a:rPr lang="en-US" dirty="0" smtClean="0">
                <a:solidFill>
                  <a:srgbClr val="00B050"/>
                </a:solidFill>
              </a:rPr>
              <a:t>: 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en-US" dirty="0" smtClean="0">
              <a:solidFill>
                <a:srgbClr val="00B050"/>
              </a:solidFill>
            </a:endParaRPr>
          </a:p>
          <a:p>
            <a:r>
              <a:rPr lang="bs-Latn-BA" dirty="0" smtClean="0">
                <a:solidFill>
                  <a:srgbClr val="00B050"/>
                </a:solidFill>
              </a:rPr>
              <a:t>Indeksa </a:t>
            </a:r>
            <a:r>
              <a:rPr lang="bs-Latn-BA" dirty="0" smtClean="0">
                <a:solidFill>
                  <a:srgbClr val="00B050"/>
                </a:solidFill>
              </a:rPr>
              <a:t>ekonomske promjene </a:t>
            </a:r>
            <a:r>
              <a:rPr lang="en-US" dirty="0" smtClean="0">
                <a:solidFill>
                  <a:srgbClr val="00B050"/>
                </a:solidFill>
              </a:rPr>
              <a:t>2010-15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bs-Latn-BA" dirty="0" smtClean="0">
                <a:solidFill>
                  <a:srgbClr val="00B050"/>
                </a:solidFill>
              </a:rPr>
              <a:t>Indeksa </a:t>
            </a:r>
            <a:r>
              <a:rPr lang="bs-Latn-BA" dirty="0" smtClean="0">
                <a:solidFill>
                  <a:srgbClr val="00B050"/>
                </a:solidFill>
              </a:rPr>
              <a:t>socijalnog blagostanja 2</a:t>
            </a:r>
            <a:r>
              <a:rPr lang="en-US" dirty="0" smtClean="0">
                <a:solidFill>
                  <a:srgbClr val="00B050"/>
                </a:solidFill>
              </a:rPr>
              <a:t>010-15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bs-Latn-BA" dirty="0" smtClean="0">
                <a:solidFill>
                  <a:srgbClr val="00B050"/>
                </a:solidFill>
              </a:rPr>
              <a:t>Indeksa </a:t>
            </a:r>
            <a:r>
              <a:rPr lang="bs-Latn-BA" dirty="0" smtClean="0">
                <a:solidFill>
                  <a:srgbClr val="00B050"/>
                </a:solidFill>
              </a:rPr>
              <a:t>pristupa uslugama </a:t>
            </a:r>
            <a:r>
              <a:rPr lang="en-US" dirty="0" smtClean="0">
                <a:solidFill>
                  <a:srgbClr val="00B050"/>
                </a:solidFill>
              </a:rPr>
              <a:t>2010-15</a:t>
            </a:r>
          </a:p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7602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bs-Latn-BA" dirty="0" smtClean="0">
                <a:solidFill>
                  <a:srgbClr val="FF0000"/>
                </a:solidFill>
              </a:rPr>
              <a:t>Crveno: </a:t>
            </a:r>
            <a:r>
              <a:rPr lang="en-US" dirty="0" err="1" smtClean="0">
                <a:solidFill>
                  <a:srgbClr val="FF0000"/>
                </a:solidFill>
              </a:rPr>
              <a:t>negativ</a:t>
            </a:r>
            <a:r>
              <a:rPr lang="bs-Latn-BA" dirty="0" smtClean="0">
                <a:solidFill>
                  <a:srgbClr val="FF0000"/>
                </a:solidFill>
              </a:rPr>
              <a:t>an </a:t>
            </a:r>
            <a:r>
              <a:rPr lang="bs-Latn-BA" dirty="0" smtClean="0">
                <a:solidFill>
                  <a:srgbClr val="FF0000"/>
                </a:solidFill>
              </a:rPr>
              <a:t>razvitak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bs-Latn-BA" dirty="0" smtClean="0">
                <a:solidFill>
                  <a:srgbClr val="00B050"/>
                </a:solidFill>
              </a:rPr>
              <a:t>Zeleno</a:t>
            </a:r>
            <a:r>
              <a:rPr lang="en-US" dirty="0" smtClean="0">
                <a:solidFill>
                  <a:srgbClr val="00B050"/>
                </a:solidFill>
              </a:rPr>
              <a:t>: </a:t>
            </a:r>
            <a:r>
              <a:rPr lang="en-US" dirty="0" err="1" smtClean="0">
                <a:solidFill>
                  <a:srgbClr val="00B050"/>
                </a:solidFill>
              </a:rPr>
              <a:t>po</a:t>
            </a:r>
            <a:r>
              <a:rPr lang="bs-Latn-BA" dirty="0" smtClean="0">
                <a:solidFill>
                  <a:srgbClr val="00B050"/>
                </a:solidFill>
              </a:rPr>
              <a:t>zitivan </a:t>
            </a:r>
            <a:r>
              <a:rPr lang="bs-Latn-BA" dirty="0" smtClean="0">
                <a:solidFill>
                  <a:srgbClr val="00B050"/>
                </a:solidFill>
              </a:rPr>
              <a:t>razvitak 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70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C\Desktop\N-Moda\bh\PP_bh-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1" y="30480"/>
            <a:ext cx="9102619" cy="682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0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PC\Desktop\N-Moda\bh\PP_bh-06-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58"/>
            <a:ext cx="9144000" cy="685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66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640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s-Latn-BA" sz="3600" b="1" dirty="0">
                <a:solidFill>
                  <a:srgbClr val="00B0F0"/>
                </a:solidFill>
              </a:rPr>
              <a:t>Prava djece na sveobuhvatno dobrostanje: status prehrane djece </a:t>
            </a:r>
            <a:endParaRPr lang="en-US" sz="3600" b="1" dirty="0">
              <a:solidFill>
                <a:srgbClr val="00B0F0"/>
              </a:solidFill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6429375"/>
            <a:ext cx="1071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62000" y="1296988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BA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Djeca do 5 godina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49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pPr algn="l"/>
            <a:r>
              <a:rPr lang="bs-Latn-BA" sz="3000" b="1" dirty="0">
                <a:solidFill>
                  <a:srgbClr val="00B0F0"/>
                </a:solidFill>
              </a:rPr>
              <a:t>Prava djece na  sveobuhvatno dobrostanje: </a:t>
            </a:r>
            <a:r>
              <a:rPr lang="en-US" sz="3000" b="1" dirty="0" smtClean="0">
                <a:solidFill>
                  <a:srgbClr val="00B0F0"/>
                </a:solidFill>
              </a:rPr>
              <a:t/>
            </a:r>
            <a:br>
              <a:rPr lang="en-US" sz="3000" b="1" dirty="0" smtClean="0">
                <a:solidFill>
                  <a:srgbClr val="00B0F0"/>
                </a:solidFill>
              </a:rPr>
            </a:br>
            <a:r>
              <a:rPr lang="en-US" sz="3000" b="1" dirty="0">
                <a:solidFill>
                  <a:srgbClr val="00B0F0"/>
                </a:solidFill>
              </a:rPr>
              <a:t>o</a:t>
            </a:r>
            <a:r>
              <a:rPr lang="sr-Latn-CS" sz="3000" b="1" dirty="0" smtClean="0">
                <a:solidFill>
                  <a:srgbClr val="00B0F0"/>
                </a:solidFill>
              </a:rPr>
              <a:t>buhvat imunizacijom djece uzrasta od </a:t>
            </a:r>
            <a:r>
              <a:rPr lang="en-GB" sz="3000" b="1" dirty="0" smtClean="0">
                <a:solidFill>
                  <a:srgbClr val="00B0F0"/>
                </a:solidFill>
              </a:rPr>
              <a:t>18</a:t>
            </a:r>
            <a:r>
              <a:rPr lang="sr-Latn-CS" sz="3000" b="1" dirty="0" smtClean="0">
                <a:solidFill>
                  <a:srgbClr val="00B0F0"/>
                </a:solidFill>
              </a:rPr>
              <a:t> do </a:t>
            </a:r>
            <a:r>
              <a:rPr lang="en-GB" sz="3000" b="1" dirty="0" smtClean="0">
                <a:solidFill>
                  <a:srgbClr val="00B0F0"/>
                </a:solidFill>
              </a:rPr>
              <a:t>29 </a:t>
            </a:r>
            <a:r>
              <a:rPr lang="sr-Latn-CS" sz="3000" b="1" dirty="0" smtClean="0">
                <a:solidFill>
                  <a:srgbClr val="00B0F0"/>
                </a:solidFill>
              </a:rPr>
              <a:t>mjeseci</a:t>
            </a:r>
            <a:endParaRPr lang="en-GB" sz="3000" dirty="0" smtClean="0"/>
          </a:p>
        </p:txBody>
      </p:sp>
      <p:sp>
        <p:nvSpPr>
          <p:cNvPr id="19459" name="TextBox 4"/>
          <p:cNvSpPr txBox="1">
            <a:spLocks noChangeArrowheads="1"/>
          </p:cNvSpPr>
          <p:nvPr/>
        </p:nvSpPr>
        <p:spPr bwMode="auto">
          <a:xfrm>
            <a:off x="6143625" y="4572000"/>
            <a:ext cx="264318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vi-VN" sz="1400" b="1" dirty="0" smtClean="0"/>
              <a:t>Procent </a:t>
            </a:r>
            <a:r>
              <a:rPr lang="vi-VN" sz="1400" b="1" dirty="0" smtClean="0"/>
              <a:t>obuhvata imunizacijom </a:t>
            </a:r>
            <a:r>
              <a:rPr lang="vi-VN" sz="1400" dirty="0" smtClean="0"/>
              <a:t>za djecu uzrasta od 18 do 29 mjeseci </a:t>
            </a:r>
            <a:r>
              <a:rPr lang="vi-VN" sz="1400" b="1" dirty="0" smtClean="0"/>
              <a:t>uključuje</a:t>
            </a:r>
            <a:r>
              <a:rPr lang="vi-VN" sz="1400" dirty="0" smtClean="0"/>
              <a:t> djecu koja su primila </a:t>
            </a:r>
            <a:r>
              <a:rPr lang="vi-VN" sz="1400" dirty="0" smtClean="0"/>
              <a:t>BCG</a:t>
            </a:r>
            <a:r>
              <a:rPr lang="bs-Latn-BA" sz="1400" dirty="0" smtClean="0"/>
              <a:t> cjepivo</a:t>
            </a:r>
            <a:r>
              <a:rPr lang="vi-VN" sz="1400" dirty="0" smtClean="0"/>
              <a:t>, </a:t>
            </a:r>
            <a:r>
              <a:rPr lang="vi-VN" sz="1400" dirty="0" smtClean="0"/>
              <a:t>3 doze DTP </a:t>
            </a:r>
            <a:r>
              <a:rPr lang="bs-Latn-BA" sz="1400" dirty="0" smtClean="0"/>
              <a:t>cjepiva</a:t>
            </a:r>
            <a:r>
              <a:rPr lang="vi-VN" sz="1400" dirty="0" smtClean="0"/>
              <a:t> </a:t>
            </a:r>
            <a:r>
              <a:rPr lang="vi-VN" sz="1400" dirty="0" smtClean="0"/>
              <a:t>i 3 doze polio </a:t>
            </a:r>
            <a:r>
              <a:rPr lang="bs-Latn-BA" sz="1400" dirty="0" smtClean="0"/>
              <a:t>cjepiva</a:t>
            </a:r>
            <a:r>
              <a:rPr lang="vi-VN" sz="1400" dirty="0" smtClean="0"/>
              <a:t> </a:t>
            </a:r>
            <a:r>
              <a:rPr lang="vi-VN" sz="1400" dirty="0" smtClean="0"/>
              <a:t>do navršenih 12 mjeseci i MRP </a:t>
            </a:r>
            <a:r>
              <a:rPr lang="bs-Latn-BA" sz="1400" dirty="0" smtClean="0"/>
              <a:t>cjepivo </a:t>
            </a:r>
            <a:r>
              <a:rPr lang="vi-VN" sz="1400" dirty="0" smtClean="0"/>
              <a:t>do </a:t>
            </a:r>
            <a:r>
              <a:rPr lang="vi-VN" sz="1400" dirty="0" smtClean="0"/>
              <a:t>navršenih 18 mjeseci života. </a:t>
            </a:r>
            <a:endParaRPr lang="bs-Latn-BA" sz="1400" dirty="0"/>
          </a:p>
        </p:txBody>
      </p:sp>
      <p:pic>
        <p:nvPicPr>
          <p:cNvPr id="1946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6429375"/>
            <a:ext cx="1071562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xplosion 1 5"/>
          <p:cNvSpPr/>
          <p:nvPr/>
        </p:nvSpPr>
        <p:spPr>
          <a:xfrm rot="698662">
            <a:off x="6061868" y="2770982"/>
            <a:ext cx="2806700" cy="1871662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en-GB" sz="1600" dirty="0" smtClean="0">
              <a:solidFill>
                <a:schemeClr val="bg1"/>
              </a:solidFill>
            </a:endParaRPr>
          </a:p>
          <a:p>
            <a:r>
              <a:rPr lang="sr-Latn-CS" sz="1600" dirty="0" smtClean="0">
                <a:solidFill>
                  <a:schemeClr val="bg1"/>
                </a:solidFill>
              </a:rPr>
              <a:t>Visok rizik </a:t>
            </a:r>
            <a:r>
              <a:rPr lang="sr-Latn-CS" sz="1600" dirty="0" smtClean="0"/>
              <a:t>od uvoza divljeg polio virusa</a:t>
            </a:r>
            <a:endParaRPr lang="en-US" sz="2800" b="1" dirty="0">
              <a:solidFill>
                <a:srgbClr val="00B0F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546" y="1025703"/>
            <a:ext cx="2810500" cy="1883827"/>
          </a:xfrm>
          <a:prstGeom prst="rect">
            <a:avLst/>
          </a:prstGeom>
        </p:spPr>
      </p:pic>
      <p:pic>
        <p:nvPicPr>
          <p:cNvPr id="8" name="Picture 2" descr="C:\Documents and Settings\Cabric\My Documents\bh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5561012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xplosion 1 8"/>
          <p:cNvSpPr/>
          <p:nvPr/>
        </p:nvSpPr>
        <p:spPr>
          <a:xfrm rot="698662">
            <a:off x="6082628" y="1113293"/>
            <a:ext cx="2531449" cy="1795521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s-Latn-BA" sz="2400" b="1" dirty="0">
                <a:solidFill>
                  <a:srgbClr val="00B0F0"/>
                </a:solidFill>
              </a:rPr>
              <a:t>4</a:t>
            </a:r>
            <a:r>
              <a:rPr lang="bs-Latn-BA" sz="2400" b="1" dirty="0" smtClean="0">
                <a:solidFill>
                  <a:srgbClr val="00B0F0"/>
                </a:solidFill>
              </a:rPr>
              <a:t>% </a:t>
            </a:r>
            <a:r>
              <a:rPr lang="bs-Latn-BA" sz="2400" b="1" dirty="0">
                <a:solidFill>
                  <a:srgbClr val="00B0F0"/>
                </a:solidFill>
              </a:rPr>
              <a:t>za Rome</a:t>
            </a:r>
            <a:endParaRPr 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71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7" descr="C:\Users\szunic\AppData\Local\Temp\wz0dda\Govorimo o mogucnostima - fotke za izbor\Centar u Tuzli\MAO_3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98" y="274638"/>
            <a:ext cx="8449056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46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2249</TotalTime>
  <Words>947</Words>
  <Application>Microsoft Office PowerPoint</Application>
  <PresentationFormat>On-screen Show (4:3)</PresentationFormat>
  <Paragraphs>130</Paragraphs>
  <Slides>23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STANJE PRAVA DJECE U BOSNI I HERCEGOVINI</vt:lpstr>
      <vt:lpstr>Opće informacije i demografija</vt:lpstr>
      <vt:lpstr>Pravo na socijalnu zaštitu: Siromaštvo, socijalna uključenost i zaštita</vt:lpstr>
      <vt:lpstr>Razlike u stupnju razvitka među zemljopisnim lokacijama u BiH – utjecaj na pravičnost među djecom u BiH</vt:lpstr>
      <vt:lpstr>PowerPoint Presentation</vt:lpstr>
      <vt:lpstr>PowerPoint Presentation</vt:lpstr>
      <vt:lpstr>PowerPoint Presentation</vt:lpstr>
      <vt:lpstr>Prava djece na  sveobuhvatno dobrostanje:  obuhvat imunizacijom djece uzrasta od 18 do 29 mjeseci</vt:lpstr>
      <vt:lpstr>PowerPoint Presentation</vt:lpstr>
      <vt:lpstr>Prava djece na  rano učenje:  Pohađanje programa obrazovanja u ranom djetinjstvu</vt:lpstr>
      <vt:lpstr>Prava djece na rano učenje :  Inkluzivno predškolsko vaspitanje i obrazovanje</vt:lpstr>
      <vt:lpstr>Prava djece na  obrazovanje:  Neto stopa završavanja osnovnog školovanja</vt:lpstr>
      <vt:lpstr>Prava djece na obrazovanje:  Omjer neto stope pohađanja srednjeg obrazovanja</vt:lpstr>
      <vt:lpstr>PowerPoint Presentation</vt:lpstr>
      <vt:lpstr>PowerPoint Presentation</vt:lpstr>
      <vt:lpstr>Prava djece na zdravlje i djetinjstvo </vt:lpstr>
      <vt:lpstr>Prava djece na život bez nasilja: Discipliniranje djece</vt:lpstr>
      <vt:lpstr>Prava djece na život bez nasilja: Stavovi prema nasilju u obitelji</vt:lpstr>
      <vt:lpstr>Djeca pod rizikom da  dodju u kontakt sa pravosudnim sistemom</vt:lpstr>
      <vt:lpstr>Fokus na pravičnost</vt:lpstr>
      <vt:lpstr>PowerPoint Presentation</vt:lpstr>
      <vt:lpstr>Partneri donatori za unapređenje prava djece u Bosni i Hercegovini</vt:lpstr>
      <vt:lpstr>PowerPoint Presentation</vt:lpstr>
    </vt:vector>
  </TitlesOfParts>
  <Company>UNICEF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SITUATION OF CHILDREN  IN BOSNIA AND HERZEGOVINA</dc:title>
  <dc:creator>Sanja Panic</dc:creator>
  <cp:lastModifiedBy>operater</cp:lastModifiedBy>
  <cp:revision>99</cp:revision>
  <cp:lastPrinted>2016-04-20T12:16:05Z</cp:lastPrinted>
  <dcterms:created xsi:type="dcterms:W3CDTF">2014-06-19T08:53:32Z</dcterms:created>
  <dcterms:modified xsi:type="dcterms:W3CDTF">2016-04-21T08:01:15Z</dcterms:modified>
</cp:coreProperties>
</file>